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95" r:id="rId3"/>
    <p:sldId id="257" r:id="rId4"/>
    <p:sldId id="279" r:id="rId5"/>
    <p:sldId id="297" r:id="rId6"/>
    <p:sldId id="307" r:id="rId7"/>
    <p:sldId id="296" r:id="rId8"/>
    <p:sldId id="274" r:id="rId9"/>
    <p:sldId id="260" r:id="rId10"/>
    <p:sldId id="305" r:id="rId11"/>
    <p:sldId id="280" r:id="rId12"/>
    <p:sldId id="300" r:id="rId13"/>
    <p:sldId id="301" r:id="rId14"/>
    <p:sldId id="303" r:id="rId15"/>
    <p:sldId id="298" r:id="rId16"/>
    <p:sldId id="287" r:id="rId17"/>
    <p:sldId id="289" r:id="rId18"/>
    <p:sldId id="290" r:id="rId19"/>
    <p:sldId id="306" r:id="rId20"/>
    <p:sldId id="282" r:id="rId21"/>
    <p:sldId id="275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Gothic A1 Bold" panose="020B0600000101010101" charset="-127"/>
      <p:regular r:id="rId30"/>
    </p:embeddedFont>
    <p:embeddedFont>
      <p:font typeface="Gothic A1 Bold Bold" panose="020B0600000101010101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AE65"/>
    <a:srgbClr val="212122"/>
    <a:srgbClr val="03D15D"/>
    <a:srgbClr val="4B9769"/>
    <a:srgbClr val="22BC22"/>
    <a:srgbClr val="BAF733"/>
    <a:srgbClr val="3CC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2506" autoAdjust="0"/>
  </p:normalViewPr>
  <p:slideViewPr>
    <p:cSldViewPr>
      <p:cViewPr>
        <p:scale>
          <a:sx n="72" d="100"/>
          <a:sy n="72" d="100"/>
        </p:scale>
        <p:origin x="54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70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65000"/>
                    <a:tint val="50000"/>
                    <a:satMod val="300000"/>
                  </a:schemeClr>
                </a:gs>
                <a:gs pos="35000">
                  <a:schemeClr val="accent3">
                    <a:shade val="65000"/>
                    <a:tint val="37000"/>
                    <a:satMod val="300000"/>
                  </a:schemeClr>
                </a:gs>
                <a:gs pos="100000">
                  <a:schemeClr val="accent3">
                    <a:shade val="65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65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Sheet1!$A$2:$A$23</c:f>
              <c:strCache>
                <c:ptCount val="22"/>
                <c:pt idx="0">
                  <c:v>소주 병</c:v>
                </c:pt>
                <c:pt idx="1">
                  <c:v>맥주 병</c:v>
                </c:pt>
                <c:pt idx="2">
                  <c:v>행거</c:v>
                </c:pt>
                <c:pt idx="3">
                  <c:v>기타 병</c:v>
                </c:pt>
                <c:pt idx="4">
                  <c:v>식품 캔</c:v>
                </c:pt>
                <c:pt idx="5">
                  <c:v>스프레이 캔</c:v>
                </c:pt>
                <c:pt idx="6">
                  <c:v>음료 캔</c:v>
                </c:pt>
                <c:pt idx="7">
                  <c:v>페트병</c:v>
                </c:pt>
                <c:pt idx="8">
                  <c:v>식품 용기 플라스틱</c:v>
                </c:pt>
                <c:pt idx="9">
                  <c:v>세제류 플라스틱</c:v>
                </c:pt>
                <c:pt idx="10">
                  <c:v>기타 플라스틱</c:v>
                </c:pt>
                <c:pt idx="11">
                  <c:v>아이스팩</c:v>
                </c:pt>
                <c:pt idx="12">
                  <c:v>식품 비닐</c:v>
                </c:pt>
                <c:pt idx="13">
                  <c:v>프라이팬</c:v>
                </c:pt>
                <c:pt idx="14">
                  <c:v>기타 종이</c:v>
                </c:pt>
                <c:pt idx="15">
                  <c:v>박스</c:v>
                </c:pt>
                <c:pt idx="16">
                  <c:v>기타 비닐</c:v>
                </c:pt>
                <c:pt idx="17">
                  <c:v>스티로폼</c:v>
                </c:pt>
                <c:pt idx="18">
                  <c:v>신문,책</c:v>
                </c:pt>
                <c:pt idx="19">
                  <c:v>노트</c:v>
                </c:pt>
                <c:pt idx="20">
                  <c:v>종이컵, 우유갑</c:v>
                </c:pt>
                <c:pt idx="21">
                  <c:v>페트 컵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98.54</c:v>
                </c:pt>
                <c:pt idx="1">
                  <c:v>97.24</c:v>
                </c:pt>
                <c:pt idx="2">
                  <c:v>98.54</c:v>
                </c:pt>
                <c:pt idx="3">
                  <c:v>95.17</c:v>
                </c:pt>
                <c:pt idx="4">
                  <c:v>90.69</c:v>
                </c:pt>
                <c:pt idx="5">
                  <c:v>97.62</c:v>
                </c:pt>
                <c:pt idx="6">
                  <c:v>95.18</c:v>
                </c:pt>
                <c:pt idx="7">
                  <c:v>92.8</c:v>
                </c:pt>
                <c:pt idx="8">
                  <c:v>80.3</c:v>
                </c:pt>
                <c:pt idx="9">
                  <c:v>86.47</c:v>
                </c:pt>
                <c:pt idx="10">
                  <c:v>87.84</c:v>
                </c:pt>
                <c:pt idx="11">
                  <c:v>83.19</c:v>
                </c:pt>
                <c:pt idx="12">
                  <c:v>96.81</c:v>
                </c:pt>
                <c:pt idx="13">
                  <c:v>99.57</c:v>
                </c:pt>
                <c:pt idx="14">
                  <c:v>79.8</c:v>
                </c:pt>
                <c:pt idx="15">
                  <c:v>86.27</c:v>
                </c:pt>
                <c:pt idx="16">
                  <c:v>93.59</c:v>
                </c:pt>
                <c:pt idx="17">
                  <c:v>92.99</c:v>
                </c:pt>
                <c:pt idx="18">
                  <c:v>97.75</c:v>
                </c:pt>
                <c:pt idx="19">
                  <c:v>88.82</c:v>
                </c:pt>
                <c:pt idx="20">
                  <c:v>96.11</c:v>
                </c:pt>
                <c:pt idx="21">
                  <c:v>91.27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B3-4301-A6B4-DA78068A89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444894191"/>
        <c:axId val="444883791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열1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tint val="50000"/>
                          <a:satMod val="300000"/>
                        </a:schemeClr>
                      </a:gs>
                      <a:gs pos="35000">
                        <a:schemeClr val="accent3">
                          <a:tint val="37000"/>
                          <a:satMod val="300000"/>
                        </a:schemeClr>
                      </a:gs>
                      <a:gs pos="100000">
                        <a:schemeClr val="accent3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chemeClr val="accent3">
                        <a:shade val="95000"/>
                      </a:schemeClr>
                    </a:solidFill>
                    <a:round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소주 병</c:v>
                      </c:pt>
                      <c:pt idx="1">
                        <c:v>맥주 병</c:v>
                      </c:pt>
                      <c:pt idx="2">
                        <c:v>행거</c:v>
                      </c:pt>
                      <c:pt idx="3">
                        <c:v>기타 병</c:v>
                      </c:pt>
                      <c:pt idx="4">
                        <c:v>식품 캔</c:v>
                      </c:pt>
                      <c:pt idx="5">
                        <c:v>스프레이 캔</c:v>
                      </c:pt>
                      <c:pt idx="6">
                        <c:v>음료 캔</c:v>
                      </c:pt>
                      <c:pt idx="7">
                        <c:v>페트병</c:v>
                      </c:pt>
                      <c:pt idx="8">
                        <c:v>식품 용기 플라스틱</c:v>
                      </c:pt>
                      <c:pt idx="9">
                        <c:v>세제류 플라스틱</c:v>
                      </c:pt>
                      <c:pt idx="10">
                        <c:v>기타 플라스틱</c:v>
                      </c:pt>
                      <c:pt idx="11">
                        <c:v>아이스팩</c:v>
                      </c:pt>
                      <c:pt idx="12">
                        <c:v>식품 비닐</c:v>
                      </c:pt>
                      <c:pt idx="13">
                        <c:v>프라이팬</c:v>
                      </c:pt>
                      <c:pt idx="14">
                        <c:v>기타 종이</c:v>
                      </c:pt>
                      <c:pt idx="15">
                        <c:v>박스</c:v>
                      </c:pt>
                      <c:pt idx="16">
                        <c:v>기타 비닐</c:v>
                      </c:pt>
                      <c:pt idx="17">
                        <c:v>스티로폼</c:v>
                      </c:pt>
                      <c:pt idx="18">
                        <c:v>신문,책</c:v>
                      </c:pt>
                      <c:pt idx="19">
                        <c:v>노트</c:v>
                      </c:pt>
                      <c:pt idx="20">
                        <c:v>종이컵, 우유갑</c:v>
                      </c:pt>
                      <c:pt idx="21">
                        <c:v>페트 컵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6B3-4301-A6B4-DA78068A89B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열2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tint val="65000"/>
                          <a:tint val="50000"/>
                          <a:satMod val="300000"/>
                        </a:schemeClr>
                      </a:gs>
                      <a:gs pos="35000">
                        <a:schemeClr val="accent3">
                          <a:tint val="65000"/>
                          <a:tint val="37000"/>
                          <a:satMod val="300000"/>
                        </a:schemeClr>
                      </a:gs>
                      <a:gs pos="100000">
                        <a:schemeClr val="accent3">
                          <a:tint val="65000"/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chemeClr val="accent3">
                        <a:tint val="65000"/>
                        <a:shade val="95000"/>
                      </a:schemeClr>
                    </a:solidFill>
                    <a:round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strCache>
                      <c:ptCount val="22"/>
                      <c:pt idx="0">
                        <c:v>소주 병</c:v>
                      </c:pt>
                      <c:pt idx="1">
                        <c:v>맥주 병</c:v>
                      </c:pt>
                      <c:pt idx="2">
                        <c:v>행거</c:v>
                      </c:pt>
                      <c:pt idx="3">
                        <c:v>기타 병</c:v>
                      </c:pt>
                      <c:pt idx="4">
                        <c:v>식품 캔</c:v>
                      </c:pt>
                      <c:pt idx="5">
                        <c:v>스프레이 캔</c:v>
                      </c:pt>
                      <c:pt idx="6">
                        <c:v>음료 캔</c:v>
                      </c:pt>
                      <c:pt idx="7">
                        <c:v>페트병</c:v>
                      </c:pt>
                      <c:pt idx="8">
                        <c:v>식품 용기 플라스틱</c:v>
                      </c:pt>
                      <c:pt idx="9">
                        <c:v>세제류 플라스틱</c:v>
                      </c:pt>
                      <c:pt idx="10">
                        <c:v>기타 플라스틱</c:v>
                      </c:pt>
                      <c:pt idx="11">
                        <c:v>아이스팩</c:v>
                      </c:pt>
                      <c:pt idx="12">
                        <c:v>식품 비닐</c:v>
                      </c:pt>
                      <c:pt idx="13">
                        <c:v>프라이팬</c:v>
                      </c:pt>
                      <c:pt idx="14">
                        <c:v>기타 종이</c:v>
                      </c:pt>
                      <c:pt idx="15">
                        <c:v>박스</c:v>
                      </c:pt>
                      <c:pt idx="16">
                        <c:v>기타 비닐</c:v>
                      </c:pt>
                      <c:pt idx="17">
                        <c:v>스티로폼</c:v>
                      </c:pt>
                      <c:pt idx="18">
                        <c:v>신문,책</c:v>
                      </c:pt>
                      <c:pt idx="19">
                        <c:v>노트</c:v>
                      </c:pt>
                      <c:pt idx="20">
                        <c:v>종이컵, 우유갑</c:v>
                      </c:pt>
                      <c:pt idx="21">
                        <c:v>페트 컵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B6B3-4301-A6B4-DA78068A89BA}"/>
                  </c:ext>
                </c:extLst>
              </c15:ser>
            </c15:filteredBarSeries>
          </c:ext>
        </c:extLst>
      </c:barChart>
      <c:catAx>
        <c:axId val="44489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4883791"/>
        <c:crosses val="autoZero"/>
        <c:auto val="1"/>
        <c:lblAlgn val="ctr"/>
        <c:lblOffset val="100"/>
        <c:noMultiLvlLbl val="0"/>
      </c:catAx>
      <c:valAx>
        <c:axId val="44488379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lang="en-US" altLang="ko-KR"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4894191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C344A-ECBF-442E-A82F-4B0372EB6A4E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F1B1A-81AC-4907-80E4-B6FEA05CB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44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59"/>
              </a:lnSpc>
            </a:pPr>
            <a:r>
              <a:rPr lang="ko-KR" altLang="en-US" sz="1200" dirty="0" err="1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현위치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 반경 </a:t>
            </a:r>
            <a:r>
              <a:rPr lang="en-US" altLang="ko-KR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1km 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이내의 공병 교환 장소를 확인 가능</a:t>
            </a:r>
            <a:endParaRPr lang="en-US" altLang="ko-KR" sz="1200" dirty="0">
              <a:solidFill>
                <a:srgbClr val="212122"/>
              </a:solidFill>
              <a:latin typeface="Gothic A1 Bold Bold" panose="020B0600000101010101" charset="-127"/>
              <a:ea typeface="Gothic A1 Bold Bold" panose="020B0600000101010101" charset="-127"/>
              <a:cs typeface="Gothic A1 Bold Bold" panose="020B0600000101010101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공병 하나당 </a:t>
            </a:r>
            <a:r>
              <a:rPr lang="en-US" altLang="ko-KR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100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원에서 </a:t>
            </a:r>
            <a:r>
              <a:rPr lang="en-US" altLang="ko-KR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130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원의 보증금 반환</a:t>
            </a:r>
            <a:endParaRPr lang="en-US" altLang="ko-KR" sz="1200" dirty="0">
              <a:solidFill>
                <a:srgbClr val="212122"/>
              </a:solidFill>
              <a:latin typeface="Gothic A1 Bold Bold" panose="020B0600000101010101" charset="-127"/>
              <a:ea typeface="Gothic A1 Bold Bold" panose="020B0600000101010101" charset="-127"/>
              <a:cs typeface="Gothic A1 Bold Bold" panose="020B0600000101010101" charset="-127"/>
            </a:endParaRPr>
          </a:p>
          <a:p>
            <a:pPr>
              <a:lnSpc>
                <a:spcPts val="3359"/>
              </a:lnSpc>
            </a:pPr>
            <a:endParaRPr lang="en-US" altLang="ko-KR" sz="1200" dirty="0">
              <a:solidFill>
                <a:srgbClr val="212122"/>
              </a:solidFill>
              <a:latin typeface="Gothic A1 Bold Bold" panose="020B0600000101010101" charset="-127"/>
              <a:ea typeface="Gothic A1 Bold Bold" panose="020B0600000101010101" charset="-127"/>
              <a:cs typeface="Gothic A1 Bold Bold" panose="020B0600000101010101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1200" dirty="0" err="1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현위치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 반경 </a:t>
            </a:r>
            <a:r>
              <a:rPr lang="en-US" altLang="ko-KR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1km 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이내의 </a:t>
            </a:r>
            <a:r>
              <a:rPr lang="ko-KR" altLang="en-US" sz="1200" dirty="0" err="1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페트</a:t>
            </a:r>
            <a:r>
              <a:rPr lang="en-US" altLang="ko-KR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, 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캔 교환 장소</a:t>
            </a:r>
            <a:endParaRPr lang="en-US" altLang="ko-KR" sz="1200" dirty="0">
              <a:solidFill>
                <a:srgbClr val="212122"/>
              </a:solidFill>
              <a:latin typeface="Gothic A1 Bold Bold" panose="020B0600000101010101" charset="-127"/>
              <a:ea typeface="Gothic A1 Bold Bold" panose="020B0600000101010101" charset="-127"/>
              <a:cs typeface="Gothic A1 Bold Bold" panose="020B0600000101010101" charset="-127"/>
            </a:endParaRPr>
          </a:p>
          <a:p>
            <a:pPr>
              <a:lnSpc>
                <a:spcPts val="3359"/>
              </a:lnSpc>
            </a:pP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캔 </a:t>
            </a:r>
            <a:r>
              <a:rPr lang="en-US" altLang="ko-KR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7 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포인트</a:t>
            </a:r>
            <a:r>
              <a:rPr lang="en-US" altLang="ko-KR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, </a:t>
            </a:r>
            <a:r>
              <a:rPr lang="ko-KR" altLang="en-US" sz="1200" dirty="0" err="1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페트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 </a:t>
            </a:r>
            <a:r>
              <a:rPr lang="en-US" altLang="ko-KR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5 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포인트로 </a:t>
            </a:r>
            <a:r>
              <a:rPr lang="en-US" altLang="ko-KR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2000</a:t>
            </a:r>
            <a:r>
              <a:rPr lang="ko-KR" altLang="en-US" sz="1200" dirty="0">
                <a:solidFill>
                  <a:srgbClr val="212122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rPr>
              <a:t>점 이상 모이면 현금으로 전환 가능</a:t>
            </a:r>
            <a:endParaRPr lang="en-US" altLang="ko-KR" sz="1200" dirty="0">
              <a:solidFill>
                <a:srgbClr val="212122"/>
              </a:solidFill>
              <a:latin typeface="Gothic A1 Bold Bold" panose="020B0600000101010101" charset="-127"/>
              <a:ea typeface="Gothic A1 Bold Bold" panose="020B0600000101010101" charset="-127"/>
              <a:cs typeface="Gothic A1 Bold Bold" panose="020B0600000101010101" charset="-127"/>
            </a:endParaRPr>
          </a:p>
          <a:p>
            <a:pPr>
              <a:lnSpc>
                <a:spcPts val="3359"/>
              </a:lnSpc>
            </a:pPr>
            <a:endParaRPr lang="en-US" altLang="ko-KR" sz="1200" dirty="0">
              <a:solidFill>
                <a:srgbClr val="212122"/>
              </a:solidFill>
              <a:latin typeface="Gothic A1 Bold Bold" panose="020B0600000101010101" charset="-127"/>
              <a:ea typeface="Gothic A1 Bold Bold" panose="020B0600000101010101" charset="-127"/>
              <a:cs typeface="Gothic A1 Bold Bold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3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r>
              <a:rPr lang="ko-KR" altLang="en-US" dirty="0"/>
              <a:t>번 서버 코드를 보여주고 싶은데 뭐라고 </a:t>
            </a:r>
            <a:r>
              <a:rPr lang="ko-KR" altLang="en-US" dirty="0" err="1"/>
              <a:t>말하는게</a:t>
            </a:r>
            <a:r>
              <a:rPr lang="ko-KR" altLang="en-US" dirty="0"/>
              <a:t> 좋을까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개발 목적 및 기대효과</a:t>
            </a:r>
            <a:r>
              <a:rPr lang="en-US" altLang="ko-KR" dirty="0"/>
              <a:t>, </a:t>
            </a:r>
            <a:r>
              <a:rPr lang="ko-KR" altLang="en-US" dirty="0"/>
              <a:t>객체 탐지 알고리즘</a:t>
            </a:r>
            <a:r>
              <a:rPr lang="en-US" altLang="ko-KR" dirty="0"/>
              <a:t> </a:t>
            </a:r>
            <a:r>
              <a:rPr lang="ko-KR" altLang="en-US" dirty="0"/>
              <a:t>및 클래스 소개</a:t>
            </a:r>
            <a:r>
              <a:rPr lang="en-US" altLang="ko-KR" dirty="0"/>
              <a:t>, </a:t>
            </a:r>
            <a:r>
              <a:rPr lang="ko-KR" altLang="en-US" dirty="0"/>
              <a:t>학습 성능 평가 결과</a:t>
            </a:r>
            <a:r>
              <a:rPr lang="en-US" altLang="ko-KR" dirty="0"/>
              <a:t>, </a:t>
            </a:r>
            <a:r>
              <a:rPr lang="ko-KR" altLang="en-US" dirty="0"/>
              <a:t>객체 탐지 방법</a:t>
            </a:r>
            <a:r>
              <a:rPr lang="en-US" altLang="ko-KR" dirty="0"/>
              <a:t>, </a:t>
            </a:r>
            <a:r>
              <a:rPr lang="ko-KR" altLang="en-US" dirty="0"/>
              <a:t>작동 원리</a:t>
            </a:r>
            <a:r>
              <a:rPr lang="en-US" altLang="ko-KR" dirty="0"/>
              <a:t>, </a:t>
            </a:r>
            <a:r>
              <a:rPr lang="ko-KR" altLang="en-US" dirty="0"/>
              <a:t>안드로이드 기능 소개 순서대로 발표를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81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보이시는 것 </a:t>
            </a:r>
            <a:r>
              <a:rPr lang="ko-KR" altLang="en-US" dirty="0" err="1"/>
              <a:t>처럼</a:t>
            </a:r>
            <a:r>
              <a:rPr lang="ko-KR" altLang="en-US" dirty="0"/>
              <a:t> 지속적으로 분리배출 방법이 변경되고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 바뀌는 방법을 관심을 가지고 찾아보지 않는 이상 알기가 어려웠습니다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1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앱의 주요 기능인 객체 탐지를 위해 </a:t>
            </a:r>
            <a:r>
              <a:rPr lang="en-US" altLang="ko-KR" dirty="0"/>
              <a:t>yolo </a:t>
            </a:r>
            <a:r>
              <a:rPr lang="ko-KR" altLang="en-US" dirty="0"/>
              <a:t>알고리즘을 사용했습니다</a:t>
            </a:r>
            <a:r>
              <a:rPr lang="en-US" altLang="ko-KR" dirty="0"/>
              <a:t>. (</a:t>
            </a:r>
            <a:r>
              <a:rPr lang="ko-KR" altLang="en-US" dirty="0"/>
              <a:t>왜 </a:t>
            </a:r>
            <a:r>
              <a:rPr lang="ko-KR" altLang="en-US" dirty="0" err="1"/>
              <a:t>욜로인지</a:t>
            </a:r>
            <a:r>
              <a:rPr lang="ko-KR" altLang="en-US" dirty="0"/>
              <a:t> 설명 추가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현재 </a:t>
            </a:r>
            <a:r>
              <a:rPr lang="en-US" altLang="ko-KR" dirty="0"/>
              <a:t>yolo</a:t>
            </a:r>
            <a:r>
              <a:rPr lang="ko-KR" altLang="en-US" dirty="0"/>
              <a:t>는 버전 </a:t>
            </a:r>
            <a:r>
              <a:rPr lang="en-US" altLang="ko-KR" dirty="0"/>
              <a:t>5</a:t>
            </a:r>
            <a:r>
              <a:rPr lang="ko-KR" altLang="en-US" dirty="0"/>
              <a:t>까지 나와있는 상태입니다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yolo 3,4,5</a:t>
            </a:r>
            <a:r>
              <a:rPr lang="ko-KR" altLang="en-US" dirty="0"/>
              <a:t>를 모두 학습 </a:t>
            </a:r>
            <a:r>
              <a:rPr lang="ko-KR" altLang="en-US" dirty="0" err="1"/>
              <a:t>시킨후</a:t>
            </a:r>
            <a:r>
              <a:rPr lang="ko-KR" altLang="en-US" dirty="0"/>
              <a:t> 학습시키지 않은 데이터로 테스트를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학습에 걸리는 시간과 성능을 고려해 버전 </a:t>
            </a:r>
            <a:r>
              <a:rPr lang="en-US" altLang="ko-KR" dirty="0"/>
              <a:t>3</a:t>
            </a:r>
            <a:r>
              <a:rPr lang="ko-KR" altLang="en-US" dirty="0"/>
              <a:t>이 가장 적합하다고 판단해 버전 </a:t>
            </a:r>
            <a:r>
              <a:rPr lang="en-US" altLang="ko-KR" dirty="0"/>
              <a:t>3</a:t>
            </a:r>
            <a:r>
              <a:rPr lang="ko-KR" altLang="en-US" dirty="0"/>
              <a:t>을 이용했습니다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2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solidFill>
                  <a:srgbClr val="212122"/>
                </a:solidFill>
                <a:ea typeface="Gothic A1 Bold"/>
              </a:rPr>
              <a:t>페헷갈리는</a:t>
            </a:r>
            <a:r>
              <a:rPr lang="ko-KR" altLang="en-US" sz="1200" dirty="0" smtClean="0">
                <a:solidFill>
                  <a:srgbClr val="212122"/>
                </a:solidFill>
                <a:ea typeface="Gothic A1 Bold"/>
              </a:rPr>
              <a:t> </a:t>
            </a:r>
            <a:r>
              <a:rPr lang="ko-KR" altLang="en-US" sz="1200" dirty="0">
                <a:solidFill>
                  <a:srgbClr val="212122"/>
                </a:solidFill>
                <a:ea typeface="Gothic A1 Bold"/>
              </a:rPr>
              <a:t>분리수거 배출 방법을 알 수 있었으면 좋겠다고 생각했고</a:t>
            </a:r>
            <a:r>
              <a:rPr lang="en-US" altLang="ko-KR" sz="1200" dirty="0">
                <a:solidFill>
                  <a:srgbClr val="212122"/>
                </a:solidFill>
                <a:ea typeface="Gothic A1 Bold"/>
              </a:rPr>
              <a:t>, </a:t>
            </a:r>
            <a:r>
              <a:rPr lang="ko-KR" altLang="en-US" sz="1200" dirty="0">
                <a:solidFill>
                  <a:srgbClr val="212122"/>
                </a:solidFill>
                <a:ea typeface="Gothic A1 Bold"/>
              </a:rPr>
              <a:t>변경된 배출 방법을 확인할 수 있었으면 좋겠다고 생각해 이 앱을 개발하게 되었습니다</a:t>
            </a:r>
            <a:r>
              <a:rPr lang="en-US" altLang="ko-KR" sz="1200" dirty="0">
                <a:solidFill>
                  <a:srgbClr val="212122"/>
                </a:solidFill>
                <a:ea typeface="Gothic A1 Bold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12122"/>
                </a:solidFill>
                <a:ea typeface="Gothic A1 Bold"/>
              </a:rPr>
              <a:t>위의 문제를 해결해 </a:t>
            </a:r>
            <a:r>
              <a:rPr lang="en-US" altLang="ko-KR" sz="1200" dirty="0">
                <a:solidFill>
                  <a:srgbClr val="212122"/>
                </a:solidFill>
                <a:ea typeface="Gothic A1 Bold"/>
              </a:rPr>
              <a:t>…. </a:t>
            </a:r>
            <a:r>
              <a:rPr lang="ko-KR" altLang="en-US" sz="1200" dirty="0">
                <a:solidFill>
                  <a:srgbClr val="212122"/>
                </a:solidFill>
                <a:ea typeface="Gothic A1 Bold"/>
              </a:rPr>
              <a:t>뭐라고 </a:t>
            </a:r>
            <a:r>
              <a:rPr lang="ko-KR" altLang="en-US" sz="1200" dirty="0" err="1">
                <a:solidFill>
                  <a:srgbClr val="212122"/>
                </a:solidFill>
                <a:ea typeface="Gothic A1 Bold"/>
              </a:rPr>
              <a:t>해야되냐</a:t>
            </a:r>
            <a:endParaRPr lang="en-US" altLang="ko-KR" sz="1200" dirty="0">
              <a:solidFill>
                <a:srgbClr val="212122"/>
              </a:solidFill>
              <a:ea typeface="Gothic A1 Bold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12122"/>
              </a:solidFill>
              <a:ea typeface="Gothic A1 Bold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혼합물은 한 가지 물질로 분류했을 때 비로소 자원이 될 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있다”며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“최초에 분리 배출을 잘하면 선별 세척 등 이후 과정에 드는 시간과 비용이 줄어 효율을 높일 수 있고 유가 하락이나 재활용품 수출입 제한 등 대외적 충격도 줄일 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KR"/>
              </a:rPr>
              <a:t>있다”고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 말했다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00000"/>
              </a:solidFill>
              <a:effectLst/>
              <a:latin typeface="Noto Sans KR"/>
              <a:ea typeface="Gothic A1 Bold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12122"/>
                </a:solidFill>
                <a:ea typeface="Gothic A1 Bold"/>
              </a:rPr>
              <a:t>전체 쓰레기 중 분리수거가 되지 않는 쓰레기만 소각</a:t>
            </a:r>
            <a:r>
              <a:rPr lang="en-US" altLang="ko-KR" sz="1200" dirty="0">
                <a:solidFill>
                  <a:srgbClr val="212122"/>
                </a:solidFill>
                <a:ea typeface="Gothic A1 Bold"/>
              </a:rPr>
              <a:t> </a:t>
            </a:r>
            <a:r>
              <a:rPr lang="ko-KR" altLang="en-US" sz="1200" dirty="0">
                <a:solidFill>
                  <a:srgbClr val="212122"/>
                </a:solidFill>
                <a:ea typeface="Gothic A1 Bold"/>
              </a:rPr>
              <a:t>또는 매립하므로 분리수거를 잘 하면 소각이나 매립의 비용을 줄일 수 있습니다</a:t>
            </a:r>
            <a:r>
              <a:rPr lang="en-US" altLang="ko-KR" sz="1200" dirty="0">
                <a:solidFill>
                  <a:srgbClr val="212122"/>
                </a:solidFill>
                <a:ea typeface="Gothic A1 Bold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25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탐지할 데이터의 종류를 </a:t>
            </a:r>
            <a:r>
              <a:rPr lang="en-US" altLang="ko-KR" dirty="0"/>
              <a:t>22</a:t>
            </a:r>
            <a:r>
              <a:rPr lang="ko-KR" altLang="en-US" dirty="0"/>
              <a:t>개로 정하고</a:t>
            </a:r>
            <a:r>
              <a:rPr lang="en-US" altLang="ko-KR" dirty="0"/>
              <a:t>, </a:t>
            </a:r>
            <a:r>
              <a:rPr lang="ko-KR" altLang="en-US" dirty="0"/>
              <a:t>클래스당 </a:t>
            </a:r>
            <a:r>
              <a:rPr lang="en-US" altLang="ko-KR" dirty="0"/>
              <a:t>5000</a:t>
            </a:r>
            <a:r>
              <a:rPr lang="ko-KR" altLang="en-US" dirty="0"/>
              <a:t>장씩 데이터셋을 준비했습니다</a:t>
            </a:r>
            <a:r>
              <a:rPr lang="en-US" altLang="ko-KR" dirty="0"/>
              <a:t>. </a:t>
            </a:r>
            <a:r>
              <a:rPr lang="ko-KR" altLang="en-US" dirty="0"/>
              <a:t>높은 정확도를 위해 모든 이미지들을 직접 </a:t>
            </a:r>
            <a:r>
              <a:rPr lang="ko-KR" altLang="en-US" dirty="0" err="1"/>
              <a:t>라벨링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151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성능을 </a:t>
            </a:r>
            <a:r>
              <a:rPr lang="en-US" altLang="ko-KR" dirty="0" err="1"/>
              <a:t>mAP</a:t>
            </a:r>
            <a:r>
              <a:rPr lang="ko-KR" altLang="en-US" dirty="0"/>
              <a:t>를 기준으로 평가했습니다</a:t>
            </a:r>
            <a:r>
              <a:rPr lang="en-US" altLang="ko-KR" dirty="0"/>
              <a:t>. Threshold</a:t>
            </a:r>
            <a:r>
              <a:rPr lang="ko-KR" altLang="en-US" dirty="0"/>
              <a:t>가 </a:t>
            </a:r>
            <a:r>
              <a:rPr lang="en-US" altLang="ko-KR" dirty="0"/>
              <a:t>50%</a:t>
            </a:r>
            <a:r>
              <a:rPr lang="ko-KR" altLang="en-US" dirty="0"/>
              <a:t>일 때 </a:t>
            </a:r>
            <a:r>
              <a:rPr lang="en-US" altLang="ko-KR" dirty="0" err="1"/>
              <a:t>mAP</a:t>
            </a:r>
            <a:r>
              <a:rPr lang="ko-KR" altLang="en-US" dirty="0"/>
              <a:t>는 </a:t>
            </a:r>
            <a:r>
              <a:rPr lang="en-US" altLang="ko-KR" dirty="0"/>
              <a:t>91%</a:t>
            </a:r>
            <a:r>
              <a:rPr lang="ko-KR" altLang="en-US" dirty="0"/>
              <a:t>가 나왔습니다</a:t>
            </a:r>
            <a:r>
              <a:rPr lang="en-US" altLang="ko-KR" dirty="0"/>
              <a:t>. </a:t>
            </a:r>
            <a:r>
              <a:rPr lang="ko-KR" altLang="en-US" dirty="0"/>
              <a:t>각 클래스들의 </a:t>
            </a:r>
            <a:r>
              <a:rPr lang="en-US" altLang="ko-KR" dirty="0"/>
              <a:t>ap </a:t>
            </a:r>
            <a:r>
              <a:rPr lang="ko-KR" altLang="en-US" dirty="0"/>
              <a:t>또한 최저 </a:t>
            </a:r>
            <a:r>
              <a:rPr lang="en-US" altLang="ko-KR" dirty="0"/>
              <a:t>79.8, </a:t>
            </a:r>
            <a:r>
              <a:rPr lang="ko-KR" altLang="en-US" dirty="0"/>
              <a:t>최고 </a:t>
            </a:r>
            <a:r>
              <a:rPr lang="en-US" altLang="ko-KR" dirty="0"/>
              <a:t>99.57</a:t>
            </a:r>
            <a:r>
              <a:rPr lang="ko-KR" altLang="en-US" dirty="0"/>
              <a:t>로 좋은 학습 결과라고 판단됩니다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0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앱에서 이미지를 서버로 </a:t>
            </a:r>
            <a:r>
              <a:rPr lang="ko-KR" altLang="en-US" dirty="0" err="1"/>
              <a:t>전송할때</a:t>
            </a:r>
            <a:r>
              <a:rPr lang="ko-KR" altLang="en-US" dirty="0"/>
              <a:t> </a:t>
            </a:r>
            <a:r>
              <a:rPr lang="en-US" altLang="ko-KR" dirty="0"/>
              <a:t>retrofit </a:t>
            </a:r>
            <a:r>
              <a:rPr lang="ko-KR" altLang="en-US" dirty="0"/>
              <a:t>라이브러리를 이용해 </a:t>
            </a:r>
            <a:r>
              <a:rPr lang="en-US" altLang="ko-KR" dirty="0"/>
              <a:t>form-data</a:t>
            </a:r>
            <a:r>
              <a:rPr lang="ko-KR" altLang="en-US" dirty="0"/>
              <a:t>형식으로 이미지를 전송합니다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서버에서는 전송된 이미지를 내부 폴더에 저장하고 객체 탐색 한 결과인 </a:t>
            </a:r>
            <a:r>
              <a:rPr lang="en-US" altLang="ko-KR" dirty="0"/>
              <a:t>json</a:t>
            </a:r>
            <a:r>
              <a:rPr lang="ko-KR" altLang="en-US" dirty="0"/>
              <a:t>파일을 앱으로 전송합니다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F1B1A-81AC-4907-80E4-B6FEA05CBC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0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2.mp4"/><Relationship Id="rId5" Type="http://schemas.openxmlformats.org/officeDocument/2006/relationships/video" Target="NULL" TargetMode="External"/><Relationship Id="rId10" Type="http://schemas.openxmlformats.org/officeDocument/2006/relationships/image" Target="../media/image23.png"/><Relationship Id="rId4" Type="http://schemas.openxmlformats.org/officeDocument/2006/relationships/video" Target="../media/media3.mp4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AE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7325916"/>
            <a:ext cx="13057635" cy="2961084"/>
          </a:xfrm>
          <a:prstGeom prst="rect">
            <a:avLst/>
          </a:prstGeom>
          <a:solidFill>
            <a:srgbClr val="212122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47725"/>
            <a:ext cx="9812114" cy="366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99"/>
              </a:lnSpc>
            </a:pPr>
            <a:r>
              <a:rPr lang="ko-KR" altLang="en-US" sz="12999" dirty="0">
                <a:solidFill>
                  <a:srgbClr val="FFFFFF"/>
                </a:solidFill>
                <a:ea typeface="Gothic A1 Bold Bold"/>
              </a:rPr>
              <a:t>재활용품 자동 분류 앱</a:t>
            </a:r>
            <a:endParaRPr lang="en-US" sz="12999" dirty="0">
              <a:solidFill>
                <a:srgbClr val="FFFFFF"/>
              </a:solidFill>
              <a:ea typeface="Gothic A1 Bold Bold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D5333D-C399-118F-FC5F-6514455AD849}"/>
              </a:ext>
            </a:extLst>
          </p:cNvPr>
          <p:cNvGrpSpPr/>
          <p:nvPr/>
        </p:nvGrpSpPr>
        <p:grpSpPr>
          <a:xfrm>
            <a:off x="1622760" y="8344793"/>
            <a:ext cx="9812114" cy="461665"/>
            <a:chOff x="1028700" y="8267700"/>
            <a:chExt cx="9812114" cy="461665"/>
          </a:xfrm>
        </p:grpSpPr>
        <p:sp>
          <p:nvSpPr>
            <p:cNvPr id="5" name="TextBox 5"/>
            <p:cNvSpPr txBox="1"/>
            <p:nvPr/>
          </p:nvSpPr>
          <p:spPr>
            <a:xfrm>
              <a:off x="6445226" y="8267700"/>
              <a:ext cx="439558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20203040 </a:t>
              </a:r>
              <a:r>
                <a:rPr lang="ko-KR" altLang="en-US" sz="3000" dirty="0">
                  <a:solidFill>
                    <a:srgbClr val="FFFFFF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공지아</a:t>
              </a:r>
              <a:endParaRPr lang="en-US" sz="3000" dirty="0">
                <a:solidFill>
                  <a:srgbClr val="FFFFFF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8700" y="8267700"/>
              <a:ext cx="396266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20183168 </a:t>
              </a:r>
              <a:r>
                <a:rPr lang="ko-KR" altLang="en-US" sz="3000" dirty="0" err="1">
                  <a:solidFill>
                    <a:srgbClr val="FFFFFF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황지원</a:t>
              </a:r>
              <a:endParaRPr lang="en-US" altLang="ko-KR" sz="3000" dirty="0">
                <a:solidFill>
                  <a:srgbClr val="FFFFFF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E5ED66F-54D1-4E89-D4E4-24C8D303ABE2}"/>
              </a:ext>
            </a:extLst>
          </p:cNvPr>
          <p:cNvGrpSpPr/>
          <p:nvPr/>
        </p:nvGrpSpPr>
        <p:grpSpPr>
          <a:xfrm>
            <a:off x="13030201" y="0"/>
            <a:ext cx="5257799" cy="12191903"/>
            <a:chOff x="8938844" y="0"/>
            <a:chExt cx="5257799" cy="12191903"/>
          </a:xfrm>
        </p:grpSpPr>
        <p:sp>
          <p:nvSpPr>
            <p:cNvPr id="30" name="AutoShape 4">
              <a:extLst>
                <a:ext uri="{FF2B5EF4-FFF2-40B4-BE49-F238E27FC236}">
                  <a16:creationId xmlns:a16="http://schemas.microsoft.com/office/drawing/2014/main" id="{6A64385A-BAEC-647C-EAED-EE62E4C3765B}"/>
                </a:ext>
              </a:extLst>
            </p:cNvPr>
            <p:cNvSpPr/>
            <p:nvPr/>
          </p:nvSpPr>
          <p:spPr>
            <a:xfrm>
              <a:off x="8938844" y="0"/>
              <a:ext cx="5257799" cy="10287000"/>
            </a:xfrm>
            <a:prstGeom prst="rect">
              <a:avLst/>
            </a:prstGeom>
            <a:solidFill>
              <a:srgbClr val="212122"/>
            </a:solidFill>
          </p:spPr>
        </p: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8485AC6A-94AD-84A3-C99E-A04662AC8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458525" y="6134100"/>
              <a:ext cx="4218436" cy="60578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943600" cy="10287000"/>
          </a:xfrm>
          <a:prstGeom prst="rect">
            <a:avLst/>
          </a:prstGeom>
          <a:solidFill>
            <a:srgbClr val="212122"/>
          </a:solidFill>
        </p:spPr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A18EC6-1293-499C-8ED0-9C2824874607}"/>
              </a:ext>
            </a:extLst>
          </p:cNvPr>
          <p:cNvGrpSpPr/>
          <p:nvPr/>
        </p:nvGrpSpPr>
        <p:grpSpPr>
          <a:xfrm>
            <a:off x="6746582" y="1735583"/>
            <a:ext cx="11389018" cy="846386"/>
            <a:chOff x="6746582" y="1079432"/>
            <a:chExt cx="11389018" cy="846386"/>
          </a:xfrm>
        </p:grpSpPr>
        <p:sp>
          <p:nvSpPr>
            <p:cNvPr id="5" name="TextBox 5"/>
            <p:cNvSpPr txBox="1"/>
            <p:nvPr/>
          </p:nvSpPr>
          <p:spPr>
            <a:xfrm>
              <a:off x="7924800" y="1233321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dirty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app.py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746582" y="1079432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01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FA11BB-D735-47BC-AF4A-F7C407E2F806}"/>
              </a:ext>
            </a:extLst>
          </p:cNvPr>
          <p:cNvGrpSpPr/>
          <p:nvPr/>
        </p:nvGrpSpPr>
        <p:grpSpPr>
          <a:xfrm>
            <a:off x="6746582" y="3924300"/>
            <a:ext cx="11389018" cy="846386"/>
            <a:chOff x="6746582" y="3169391"/>
            <a:chExt cx="11389018" cy="846386"/>
          </a:xfrm>
        </p:grpSpPr>
        <p:sp>
          <p:nvSpPr>
            <p:cNvPr id="14" name="TextBox 14"/>
            <p:cNvSpPr txBox="1"/>
            <p:nvPr/>
          </p:nvSpPr>
          <p:spPr>
            <a:xfrm>
              <a:off x="6746582" y="3169391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02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61C19081-F23B-463B-A48A-924277B948E1}"/>
                </a:ext>
              </a:extLst>
            </p:cNvPr>
            <p:cNvSpPr txBox="1"/>
            <p:nvPr/>
          </p:nvSpPr>
          <p:spPr>
            <a:xfrm>
              <a:off x="7924800" y="3323280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altLang="ko-KR" sz="3500" dirty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yolo_detection_images.py</a:t>
              </a:r>
              <a:endParaRPr lang="en-US" sz="3500" dirty="0">
                <a:solidFill>
                  <a:srgbClr val="0CAE65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23682D-B91B-4CF9-88D1-3CFF9838131F}"/>
              </a:ext>
            </a:extLst>
          </p:cNvPr>
          <p:cNvGrpSpPr/>
          <p:nvPr/>
        </p:nvGrpSpPr>
        <p:grpSpPr>
          <a:xfrm>
            <a:off x="6746582" y="6170892"/>
            <a:ext cx="11541417" cy="846386"/>
            <a:chOff x="6746583" y="5259350"/>
            <a:chExt cx="11541417" cy="846386"/>
          </a:xfrm>
        </p:grpSpPr>
        <p:sp>
          <p:nvSpPr>
            <p:cNvPr id="15" name="TextBox 15"/>
            <p:cNvSpPr txBox="1"/>
            <p:nvPr/>
          </p:nvSpPr>
          <p:spPr>
            <a:xfrm>
              <a:off x="6746583" y="5259350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03</a:t>
              </a:r>
            </a:p>
          </p:txBody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8ADEE924-D2FE-4334-9433-8EB953C6ED5C}"/>
                </a:ext>
              </a:extLst>
            </p:cNvPr>
            <p:cNvSpPr txBox="1"/>
            <p:nvPr/>
          </p:nvSpPr>
          <p:spPr>
            <a:xfrm>
              <a:off x="7924801" y="5413239"/>
              <a:ext cx="10363199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altLang="ko-KR" sz="3500" dirty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save.py</a:t>
              </a:r>
              <a:endParaRPr lang="en-US" sz="3500" dirty="0">
                <a:solidFill>
                  <a:srgbClr val="0CAE65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</p:grpSp>
      <p:pic>
        <p:nvPicPr>
          <p:cNvPr id="16" name="Picture 12">
            <a:extLst>
              <a:ext uri="{FF2B5EF4-FFF2-40B4-BE49-F238E27FC236}">
                <a16:creationId xmlns:a16="http://schemas.microsoft.com/office/drawing/2014/main" id="{2769F707-1418-FAB9-BAB2-ADA0A6CB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9681" y="6134100"/>
            <a:ext cx="4218436" cy="6057803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725EA9E2-37A2-1E2D-AEEA-EE18379CD5C4}"/>
              </a:ext>
            </a:extLst>
          </p:cNvPr>
          <p:cNvSpPr txBox="1"/>
          <p:nvPr/>
        </p:nvSpPr>
        <p:spPr>
          <a:xfrm>
            <a:off x="545192" y="876300"/>
            <a:ext cx="4853217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ko-KR" altLang="en-US" sz="9000" dirty="0">
                <a:solidFill>
                  <a:srgbClr val="FFFFFF"/>
                </a:solidFill>
                <a:ea typeface="Gothic A1 Bold"/>
              </a:rPr>
              <a:t>서버 구현</a:t>
            </a:r>
            <a:endParaRPr lang="en-US" sz="900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7875875" y="2505253"/>
            <a:ext cx="9905999" cy="38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앱에서 받은 이미지를 저장하고</a:t>
            </a:r>
            <a:r>
              <a:rPr lang="en-US" altLang="ko-KR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 </a:t>
            </a:r>
            <a:r>
              <a:rPr lang="ko-KR" altLang="en-US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결과값을 앱으로 전송하는 메인 함수</a:t>
            </a:r>
            <a:endParaRPr lang="en-US" sz="2400" dirty="0">
              <a:solidFill>
                <a:srgbClr val="212122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7875874" y="4813781"/>
            <a:ext cx="990599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객체 인식 결과를 </a:t>
            </a:r>
            <a:r>
              <a:rPr lang="en-US" altLang="ko-KR" sz="2400" dirty="0" err="1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json</a:t>
            </a:r>
            <a:r>
              <a:rPr lang="en-US" altLang="ko-KR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</a:t>
            </a:r>
            <a:r>
              <a:rPr lang="ko-KR" altLang="en-US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파일로 </a:t>
            </a:r>
            <a:r>
              <a:rPr lang="ko-KR" altLang="en-US" sz="2400" dirty="0" err="1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리턴하는</a:t>
            </a:r>
            <a:r>
              <a:rPr lang="ko-KR" altLang="en-US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함수</a:t>
            </a:r>
            <a:endParaRPr lang="en-US" sz="2400" dirty="0">
              <a:solidFill>
                <a:srgbClr val="212122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7924800" y="7017278"/>
            <a:ext cx="9905999" cy="38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객체 인식 결과를 내부 </a:t>
            </a:r>
            <a:r>
              <a:rPr lang="en-US" altLang="ko-KR" sz="2400" dirty="0" err="1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json</a:t>
            </a:r>
            <a:r>
              <a:rPr lang="en-US" altLang="ko-KR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</a:t>
            </a:r>
            <a:r>
              <a:rPr lang="ko-KR" altLang="en-US" sz="2400" dirty="0" smtClean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폴더에 저장하는 함수</a:t>
            </a:r>
            <a:endParaRPr lang="en-US" sz="2400" dirty="0">
              <a:solidFill>
                <a:srgbClr val="212122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718" y="78113"/>
            <a:ext cx="2383699" cy="14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1908292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6" name="Group 16"/>
          <p:cNvGrpSpPr/>
          <p:nvPr/>
        </p:nvGrpSpPr>
        <p:grpSpPr>
          <a:xfrm>
            <a:off x="1613301" y="514349"/>
            <a:ext cx="15061397" cy="987450"/>
            <a:chOff x="0" y="-97790"/>
            <a:chExt cx="20081862" cy="260584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97131"/>
              <a:ext cx="2008186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ea typeface="Gothic A1 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7790"/>
              <a:ext cx="20081862" cy="2605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01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서버에 전송된 이미지 저장</a:t>
              </a:r>
              <a:endParaRPr lang="en-US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4FB2835-1991-47F9-86A6-9723412B0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31"/>
          <a:stretch/>
        </p:blipFill>
        <p:spPr>
          <a:xfrm>
            <a:off x="-15240" y="1862051"/>
            <a:ext cx="9692640" cy="8424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490154-97DA-4428-AE9B-3B7B213F0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1908293"/>
            <a:ext cx="7775540" cy="29765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986A7A-A5CB-490E-8C7E-EC4927E9EF75}"/>
              </a:ext>
            </a:extLst>
          </p:cNvPr>
          <p:cNvSpPr/>
          <p:nvPr/>
        </p:nvSpPr>
        <p:spPr>
          <a:xfrm>
            <a:off x="682660" y="4229101"/>
            <a:ext cx="8259082" cy="2514600"/>
          </a:xfrm>
          <a:prstGeom prst="rect">
            <a:avLst/>
          </a:prstGeom>
          <a:noFill/>
          <a:ln w="762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35A468-C2D7-451C-8CED-D184CDFE21A7}"/>
              </a:ext>
            </a:extLst>
          </p:cNvPr>
          <p:cNvCxnSpPr>
            <a:cxnSpLocks/>
          </p:cNvCxnSpPr>
          <p:nvPr/>
        </p:nvCxnSpPr>
        <p:spPr>
          <a:xfrm>
            <a:off x="4114800" y="6134100"/>
            <a:ext cx="1219200" cy="0"/>
          </a:xfrm>
          <a:prstGeom prst="straightConnector1">
            <a:avLst/>
          </a:prstGeom>
          <a:ln w="63500">
            <a:solidFill>
              <a:srgbClr val="0CAE65"/>
            </a:solidFill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7CE24BA-89B0-4118-A7E5-6198E3481F13}"/>
              </a:ext>
            </a:extLst>
          </p:cNvPr>
          <p:cNvCxnSpPr>
            <a:cxnSpLocks/>
          </p:cNvCxnSpPr>
          <p:nvPr/>
        </p:nvCxnSpPr>
        <p:spPr>
          <a:xfrm>
            <a:off x="11811000" y="3390900"/>
            <a:ext cx="1219200" cy="0"/>
          </a:xfrm>
          <a:prstGeom prst="straightConnector1">
            <a:avLst/>
          </a:prstGeom>
          <a:ln w="63500">
            <a:solidFill>
              <a:srgbClr val="0CAE65"/>
            </a:solidFill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DD28500-CB5C-4DE9-9252-C9C295F9450A}"/>
              </a:ext>
            </a:extLst>
          </p:cNvPr>
          <p:cNvCxnSpPr>
            <a:cxnSpLocks/>
          </p:cNvCxnSpPr>
          <p:nvPr/>
        </p:nvCxnSpPr>
        <p:spPr>
          <a:xfrm>
            <a:off x="12877800" y="3771900"/>
            <a:ext cx="2057400" cy="0"/>
          </a:xfrm>
          <a:prstGeom prst="straightConnector1">
            <a:avLst/>
          </a:prstGeom>
          <a:ln w="63500">
            <a:solidFill>
              <a:srgbClr val="0CAE65"/>
            </a:solidFill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944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B4D6F7-94B1-4BFD-BC04-7786249CF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4"/>
          <a:stretch/>
        </p:blipFill>
        <p:spPr>
          <a:xfrm>
            <a:off x="8884920" y="2889541"/>
            <a:ext cx="9250680" cy="5639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18291-CE3C-4B1F-82D7-6CAF2BF41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" r="-1"/>
          <a:stretch/>
        </p:blipFill>
        <p:spPr>
          <a:xfrm>
            <a:off x="0" y="2897161"/>
            <a:ext cx="8976360" cy="4595258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0" y="-60959"/>
            <a:ext cx="18288000" cy="1908292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6" name="Group 16"/>
          <p:cNvGrpSpPr/>
          <p:nvPr/>
        </p:nvGrpSpPr>
        <p:grpSpPr>
          <a:xfrm>
            <a:off x="457201" y="514349"/>
            <a:ext cx="16764000" cy="987450"/>
            <a:chOff x="-1541467" y="-97790"/>
            <a:chExt cx="22351999" cy="260584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97131"/>
              <a:ext cx="2008186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ea typeface="Gothic A1 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1541467" y="-97790"/>
              <a:ext cx="22351999" cy="26058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02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객체 탐지 후 </a:t>
              </a:r>
              <a:r>
                <a:rPr lang="en-US" altLang="ko-KR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json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파일 저장</a:t>
              </a:r>
              <a:endParaRPr lang="en-US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040F8D-2407-4ABA-B1E4-7CC28E5EDEE6}"/>
              </a:ext>
            </a:extLst>
          </p:cNvPr>
          <p:cNvSpPr/>
          <p:nvPr/>
        </p:nvSpPr>
        <p:spPr>
          <a:xfrm>
            <a:off x="9829800" y="5905500"/>
            <a:ext cx="4617879" cy="2743199"/>
          </a:xfrm>
          <a:prstGeom prst="rect">
            <a:avLst/>
          </a:prstGeom>
          <a:noFill/>
          <a:ln w="381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537BDC-D86B-52B5-9F49-0758E3EE4682}"/>
              </a:ext>
            </a:extLst>
          </p:cNvPr>
          <p:cNvSpPr/>
          <p:nvPr/>
        </p:nvSpPr>
        <p:spPr>
          <a:xfrm>
            <a:off x="609600" y="5006987"/>
            <a:ext cx="5871328" cy="441313"/>
          </a:xfrm>
          <a:prstGeom prst="rect">
            <a:avLst/>
          </a:prstGeom>
          <a:noFill/>
          <a:ln w="381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3FF973-A326-4442-B85B-74F94D403A93}"/>
              </a:ext>
            </a:extLst>
          </p:cNvPr>
          <p:cNvSpPr/>
          <p:nvPr/>
        </p:nvSpPr>
        <p:spPr>
          <a:xfrm>
            <a:off x="609600" y="5448300"/>
            <a:ext cx="7696200" cy="1371601"/>
          </a:xfrm>
          <a:prstGeom prst="rect">
            <a:avLst/>
          </a:prstGeom>
          <a:noFill/>
          <a:ln w="381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2B915B-711B-C406-32B3-1E49BD65E3A0}"/>
              </a:ext>
            </a:extLst>
          </p:cNvPr>
          <p:cNvSpPr/>
          <p:nvPr/>
        </p:nvSpPr>
        <p:spPr>
          <a:xfrm>
            <a:off x="9829800" y="2857499"/>
            <a:ext cx="6477000" cy="2667001"/>
          </a:xfrm>
          <a:prstGeom prst="rect">
            <a:avLst/>
          </a:prstGeom>
          <a:noFill/>
          <a:ln w="381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89B50-C680-8107-F2E3-828B1066E655}"/>
              </a:ext>
            </a:extLst>
          </p:cNvPr>
          <p:cNvSpPr/>
          <p:nvPr/>
        </p:nvSpPr>
        <p:spPr>
          <a:xfrm>
            <a:off x="9829800" y="5524501"/>
            <a:ext cx="8153400" cy="380999"/>
          </a:xfrm>
          <a:prstGeom prst="rect">
            <a:avLst/>
          </a:prstGeom>
          <a:noFill/>
          <a:ln w="381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1908292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6" name="Group 16"/>
          <p:cNvGrpSpPr/>
          <p:nvPr/>
        </p:nvGrpSpPr>
        <p:grpSpPr>
          <a:xfrm>
            <a:off x="1613301" y="514349"/>
            <a:ext cx="15061397" cy="987450"/>
            <a:chOff x="0" y="-97790"/>
            <a:chExt cx="20081862" cy="260584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97131"/>
              <a:ext cx="2008186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ea typeface="Gothic A1 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7790"/>
              <a:ext cx="20081862" cy="2605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03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저장된 </a:t>
              </a:r>
              <a:r>
                <a:rPr lang="en-US" altLang="ko-KR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json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파일 앱으로 전송</a:t>
              </a:r>
              <a:endParaRPr lang="en-US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FC3E95E-56AE-409B-9118-1476C5996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31"/>
          <a:stretch/>
        </p:blipFill>
        <p:spPr>
          <a:xfrm>
            <a:off x="4297680" y="1862053"/>
            <a:ext cx="9692640" cy="842494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A88FFF-33BE-4A31-8DA8-6D1FB8E9DCB8}"/>
              </a:ext>
            </a:extLst>
          </p:cNvPr>
          <p:cNvSpPr/>
          <p:nvPr/>
        </p:nvSpPr>
        <p:spPr>
          <a:xfrm>
            <a:off x="5029200" y="6804819"/>
            <a:ext cx="6385061" cy="3048000"/>
          </a:xfrm>
          <a:prstGeom prst="rect">
            <a:avLst/>
          </a:prstGeom>
          <a:noFill/>
          <a:ln w="762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943600" cy="10287000"/>
          </a:xfrm>
          <a:prstGeom prst="rect">
            <a:avLst/>
          </a:prstGeom>
          <a:solidFill>
            <a:srgbClr val="212122"/>
          </a:solidFill>
        </p:spPr>
      </p:sp>
      <p:sp>
        <p:nvSpPr>
          <p:cNvPr id="3" name="TextBox 3"/>
          <p:cNvSpPr txBox="1"/>
          <p:nvPr/>
        </p:nvSpPr>
        <p:spPr>
          <a:xfrm>
            <a:off x="838200" y="1435223"/>
            <a:ext cx="4487412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2"/>
              </a:lnSpc>
            </a:pPr>
            <a:r>
              <a:rPr lang="ko-KR" altLang="en-US" sz="5874" dirty="0">
                <a:solidFill>
                  <a:srgbClr val="FFFFFF"/>
                </a:solidFill>
                <a:ea typeface="Gothic A1 Bold"/>
              </a:rPr>
              <a:t>안드로이드</a:t>
            </a:r>
            <a:endParaRPr lang="en-US" altLang="ko-KR" sz="5874" dirty="0">
              <a:solidFill>
                <a:srgbClr val="FFFFFF"/>
              </a:solidFill>
              <a:ea typeface="Gothic A1 Bold"/>
            </a:endParaRPr>
          </a:p>
          <a:p>
            <a:pPr algn="ctr">
              <a:lnSpc>
                <a:spcPts val="6462"/>
              </a:lnSpc>
            </a:pPr>
            <a:endParaRPr lang="en-US" altLang="ko-KR" sz="5874" dirty="0">
              <a:solidFill>
                <a:srgbClr val="FFFFFF"/>
              </a:solidFill>
              <a:ea typeface="Gothic A1 Bold"/>
            </a:endParaRPr>
          </a:p>
          <a:p>
            <a:pPr algn="ctr">
              <a:lnSpc>
                <a:spcPts val="6462"/>
              </a:lnSpc>
            </a:pPr>
            <a:r>
              <a:rPr lang="ko-KR" altLang="en-US" sz="5874" dirty="0">
                <a:solidFill>
                  <a:srgbClr val="FFFFFF"/>
                </a:solidFill>
                <a:ea typeface="Gothic A1 Bold"/>
              </a:rPr>
              <a:t>기능 소개</a:t>
            </a:r>
            <a:endParaRPr lang="en-US" sz="5874" dirty="0">
              <a:solidFill>
                <a:srgbClr val="FFFFFF"/>
              </a:solidFill>
              <a:ea typeface="Gothic A1 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2E2C70-2266-4C70-817C-B6E2F43C978F}"/>
              </a:ext>
            </a:extLst>
          </p:cNvPr>
          <p:cNvGrpSpPr/>
          <p:nvPr/>
        </p:nvGrpSpPr>
        <p:grpSpPr>
          <a:xfrm>
            <a:off x="6716102" y="1181100"/>
            <a:ext cx="11389018" cy="846386"/>
            <a:chOff x="6746582" y="1079432"/>
            <a:chExt cx="11389018" cy="846386"/>
          </a:xfrm>
        </p:grpSpPr>
        <p:sp>
          <p:nvSpPr>
            <p:cNvPr id="5" name="TextBox 5"/>
            <p:cNvSpPr txBox="1"/>
            <p:nvPr/>
          </p:nvSpPr>
          <p:spPr>
            <a:xfrm>
              <a:off x="7924800" y="1233321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dirty="0">
                  <a:solidFill>
                    <a:srgbClr val="0CAE65"/>
                  </a:solidFill>
                  <a:ea typeface="Gothic A1 Bold Bold"/>
                </a:rPr>
                <a:t>카메라로 찍은 사진으로 분리배출 정보 얻기</a:t>
              </a:r>
              <a:endParaRPr lang="en-US" sz="3500" dirty="0">
                <a:solidFill>
                  <a:srgbClr val="0CAE65"/>
                </a:solidFill>
                <a:ea typeface="Gothic A1 Bold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746582" y="1079432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01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5F6A685-757D-4022-923B-60C424900707}"/>
              </a:ext>
            </a:extLst>
          </p:cNvPr>
          <p:cNvGrpSpPr/>
          <p:nvPr/>
        </p:nvGrpSpPr>
        <p:grpSpPr>
          <a:xfrm>
            <a:off x="6716102" y="2992582"/>
            <a:ext cx="11389018" cy="846386"/>
            <a:chOff x="6746582" y="3172792"/>
            <a:chExt cx="11389018" cy="846386"/>
          </a:xfrm>
        </p:grpSpPr>
        <p:sp>
          <p:nvSpPr>
            <p:cNvPr id="14" name="TextBox 14"/>
            <p:cNvSpPr txBox="1"/>
            <p:nvPr/>
          </p:nvSpPr>
          <p:spPr>
            <a:xfrm>
              <a:off x="6746582" y="3172792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02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61C19081-F23B-463B-A48A-924277B948E1}"/>
                </a:ext>
              </a:extLst>
            </p:cNvPr>
            <p:cNvSpPr txBox="1"/>
            <p:nvPr/>
          </p:nvSpPr>
          <p:spPr>
            <a:xfrm>
              <a:off x="7924800" y="3326681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dirty="0">
                  <a:solidFill>
                    <a:srgbClr val="0CAE65"/>
                  </a:solidFill>
                  <a:ea typeface="Gothic A1 Bold Bold"/>
                </a:rPr>
                <a:t>갤러리의 사진으로 분리배출 정보 얻기</a:t>
              </a:r>
              <a:endParaRPr lang="en-US" sz="3500" dirty="0">
                <a:solidFill>
                  <a:srgbClr val="0CAE65"/>
                </a:solidFill>
                <a:ea typeface="Gothic A1 Bold Bold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8BB9C8A-15C0-4A57-BDBE-B81C2CEA0702}"/>
              </a:ext>
            </a:extLst>
          </p:cNvPr>
          <p:cNvGrpSpPr/>
          <p:nvPr/>
        </p:nvGrpSpPr>
        <p:grpSpPr>
          <a:xfrm>
            <a:off x="6716102" y="4804064"/>
            <a:ext cx="11541417" cy="846386"/>
            <a:chOff x="6746583" y="5348984"/>
            <a:chExt cx="11541417" cy="846386"/>
          </a:xfrm>
        </p:grpSpPr>
        <p:sp>
          <p:nvSpPr>
            <p:cNvPr id="15" name="TextBox 15"/>
            <p:cNvSpPr txBox="1"/>
            <p:nvPr/>
          </p:nvSpPr>
          <p:spPr>
            <a:xfrm>
              <a:off x="6746583" y="5348984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03</a:t>
              </a:r>
            </a:p>
          </p:txBody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8ADEE924-D2FE-4334-9433-8EB953C6ED5C}"/>
                </a:ext>
              </a:extLst>
            </p:cNvPr>
            <p:cNvSpPr txBox="1"/>
            <p:nvPr/>
          </p:nvSpPr>
          <p:spPr>
            <a:xfrm>
              <a:off x="7924801" y="5502873"/>
              <a:ext cx="10363199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dirty="0">
                  <a:solidFill>
                    <a:srgbClr val="0CAE65"/>
                  </a:solidFill>
                  <a:ea typeface="Gothic A1 Bold Bold"/>
                </a:rPr>
                <a:t>공병 교환 장소 확인하기</a:t>
              </a:r>
              <a:endParaRPr lang="en-US" sz="3500" dirty="0">
                <a:solidFill>
                  <a:srgbClr val="0CAE65"/>
                </a:solidFill>
                <a:ea typeface="Gothic A1 Bold Bold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6D6D4FB-C5ED-4A31-A1F3-71FA4707EE28}"/>
              </a:ext>
            </a:extLst>
          </p:cNvPr>
          <p:cNvGrpSpPr/>
          <p:nvPr/>
        </p:nvGrpSpPr>
        <p:grpSpPr>
          <a:xfrm>
            <a:off x="6716102" y="6615546"/>
            <a:ext cx="11541417" cy="846386"/>
            <a:chOff x="6746583" y="7753879"/>
            <a:chExt cx="11541417" cy="846386"/>
          </a:xfrm>
        </p:grpSpPr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2A2C86E5-20C1-4CC0-999E-F3057F247497}"/>
                </a:ext>
              </a:extLst>
            </p:cNvPr>
            <p:cNvSpPr txBox="1"/>
            <p:nvPr/>
          </p:nvSpPr>
          <p:spPr>
            <a:xfrm>
              <a:off x="6746583" y="7753879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04</a:t>
              </a: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4C8358C8-90FA-4218-BBC0-4677858A247C}"/>
                </a:ext>
              </a:extLst>
            </p:cNvPr>
            <p:cNvSpPr txBox="1"/>
            <p:nvPr/>
          </p:nvSpPr>
          <p:spPr>
            <a:xfrm>
              <a:off x="7924801" y="7907768"/>
              <a:ext cx="10363199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dirty="0" err="1">
                  <a:solidFill>
                    <a:srgbClr val="0CAE65"/>
                  </a:solidFill>
                  <a:ea typeface="Gothic A1 Bold Bold"/>
                </a:rPr>
                <a:t>페트</a:t>
              </a:r>
              <a:r>
                <a:rPr lang="en-US" altLang="ko-KR" sz="3500" dirty="0">
                  <a:solidFill>
                    <a:srgbClr val="0CAE65"/>
                  </a:solidFill>
                  <a:ea typeface="Gothic A1 Bold Bold"/>
                </a:rPr>
                <a:t>, </a:t>
              </a:r>
              <a:r>
                <a:rPr lang="ko-KR" altLang="en-US" sz="3500" dirty="0">
                  <a:solidFill>
                    <a:srgbClr val="0CAE65"/>
                  </a:solidFill>
                  <a:ea typeface="Gothic A1 Bold Bold"/>
                </a:rPr>
                <a:t>캔 교환 장소 확인하기</a:t>
              </a:r>
              <a:endParaRPr lang="en-US" sz="3500" dirty="0">
                <a:solidFill>
                  <a:srgbClr val="0CAE65"/>
                </a:solidFill>
                <a:ea typeface="Gothic A1 Bold Bold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420049-641A-4842-AC2D-E1EDF7EBE773}"/>
              </a:ext>
            </a:extLst>
          </p:cNvPr>
          <p:cNvGrpSpPr/>
          <p:nvPr/>
        </p:nvGrpSpPr>
        <p:grpSpPr>
          <a:xfrm>
            <a:off x="6716102" y="8427030"/>
            <a:ext cx="11541417" cy="846386"/>
            <a:chOff x="6746583" y="7753879"/>
            <a:chExt cx="11541417" cy="846386"/>
          </a:xfrm>
        </p:grpSpPr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C0F22764-2FE7-4149-AA68-D656D8B8C484}"/>
                </a:ext>
              </a:extLst>
            </p:cNvPr>
            <p:cNvSpPr txBox="1"/>
            <p:nvPr/>
          </p:nvSpPr>
          <p:spPr>
            <a:xfrm>
              <a:off x="6746583" y="7753879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05</a:t>
              </a: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A466AE08-8576-4CAC-BDE6-18D39C426F44}"/>
                </a:ext>
              </a:extLst>
            </p:cNvPr>
            <p:cNvSpPr txBox="1"/>
            <p:nvPr/>
          </p:nvSpPr>
          <p:spPr>
            <a:xfrm>
              <a:off x="7924801" y="7907768"/>
              <a:ext cx="10363199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dirty="0">
                  <a:solidFill>
                    <a:srgbClr val="0CAE65"/>
                  </a:solidFill>
                  <a:ea typeface="Gothic A1 Bold Bold"/>
                </a:rPr>
                <a:t>변경된 지침 확인하기</a:t>
              </a:r>
              <a:endParaRPr lang="en-US" sz="3500" dirty="0">
                <a:solidFill>
                  <a:srgbClr val="0CAE65"/>
                </a:solidFill>
                <a:ea typeface="Gothic A1 Bold Bold"/>
              </a:endParaRPr>
            </a:p>
          </p:txBody>
        </p:sp>
      </p:grpSp>
      <p:sp>
        <p:nvSpPr>
          <p:cNvPr id="19" name="AutoShape 2">
            <a:extLst>
              <a:ext uri="{FF2B5EF4-FFF2-40B4-BE49-F238E27FC236}">
                <a16:creationId xmlns:a16="http://schemas.microsoft.com/office/drawing/2014/main" id="{DAE7197E-B04C-9C7B-DD91-63660EC7DD7B}"/>
              </a:ext>
            </a:extLst>
          </p:cNvPr>
          <p:cNvSpPr/>
          <p:nvPr/>
        </p:nvSpPr>
        <p:spPr>
          <a:xfrm>
            <a:off x="0" y="0"/>
            <a:ext cx="5943600" cy="10287000"/>
          </a:xfrm>
          <a:prstGeom prst="rect">
            <a:avLst/>
          </a:prstGeom>
          <a:solidFill>
            <a:srgbClr val="212122"/>
          </a:solidFill>
        </p:spPr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5BB1634C-446A-F568-873A-3834F095F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9681" y="6134100"/>
            <a:ext cx="4218436" cy="6057803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2D302CDF-3C92-B7DE-58D0-352491BE1BE1}"/>
              </a:ext>
            </a:extLst>
          </p:cNvPr>
          <p:cNvSpPr txBox="1"/>
          <p:nvPr/>
        </p:nvSpPr>
        <p:spPr>
          <a:xfrm>
            <a:off x="228600" y="876300"/>
            <a:ext cx="5715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9000" dirty="0">
                <a:solidFill>
                  <a:srgbClr val="FFFFFF"/>
                </a:solidFill>
                <a:ea typeface="Gothic A1 Bold"/>
              </a:rPr>
              <a:t>안드로이드</a:t>
            </a:r>
            <a:endParaRPr lang="en-US" altLang="ko-KR" sz="9000" dirty="0">
              <a:solidFill>
                <a:srgbClr val="FFFFFF"/>
              </a:solidFill>
              <a:ea typeface="Gothic A1 Bold"/>
            </a:endParaRPr>
          </a:p>
          <a:p>
            <a:r>
              <a:rPr lang="ko-KR" altLang="en-US" sz="9000" dirty="0">
                <a:solidFill>
                  <a:srgbClr val="FFFFFF"/>
                </a:solidFill>
                <a:ea typeface="Gothic A1 Bold"/>
              </a:rPr>
              <a:t>기능 소개</a:t>
            </a:r>
            <a:endParaRPr lang="en-US" sz="9000" dirty="0">
              <a:solidFill>
                <a:srgbClr val="FFFFFF"/>
              </a:solidFill>
              <a:ea typeface="Gothic A1 Bold"/>
            </a:endParaRPr>
          </a:p>
        </p:txBody>
      </p:sp>
    </p:spTree>
    <p:extLst>
      <p:ext uri="{BB962C8B-B14F-4D97-AF65-F5344CB8AC3E}">
        <p14:creationId xmlns:p14="http://schemas.microsoft.com/office/powerpoint/2010/main" val="36728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1908292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6" name="Group 16"/>
          <p:cNvGrpSpPr/>
          <p:nvPr/>
        </p:nvGrpSpPr>
        <p:grpSpPr>
          <a:xfrm>
            <a:off x="1613301" y="514349"/>
            <a:ext cx="15061397" cy="987450"/>
            <a:chOff x="0" y="-97790"/>
            <a:chExt cx="20081862" cy="260584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97131"/>
              <a:ext cx="2008186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ea typeface="Gothic A1 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7790"/>
              <a:ext cx="20081862" cy="2605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01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카메라로 사진 찍기</a:t>
              </a:r>
              <a:endParaRPr lang="en-US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9C6BD33-4D5C-40FC-940A-302A3984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8703"/>
          <a:stretch/>
        </p:blipFill>
        <p:spPr>
          <a:xfrm>
            <a:off x="1402080" y="2241600"/>
            <a:ext cx="3960000" cy="7740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FC6E58-1FDB-44A7-B04B-CF9D3E2BB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1" b="7036"/>
          <a:stretch/>
        </p:blipFill>
        <p:spPr>
          <a:xfrm>
            <a:off x="7216140" y="2241600"/>
            <a:ext cx="3960000" cy="77407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E1934A-9268-5022-C40D-CDC20B0E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9" b="6157"/>
          <a:stretch/>
        </p:blipFill>
        <p:spPr>
          <a:xfrm>
            <a:off x="13030200" y="2241600"/>
            <a:ext cx="3960000" cy="7948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화살표: 위쪽 3">
            <a:extLst>
              <a:ext uri="{FF2B5EF4-FFF2-40B4-BE49-F238E27FC236}">
                <a16:creationId xmlns:a16="http://schemas.microsoft.com/office/drawing/2014/main" id="{10C51226-97E0-623F-AE6B-CEB9165D42A3}"/>
              </a:ext>
            </a:extLst>
          </p:cNvPr>
          <p:cNvSpPr/>
          <p:nvPr/>
        </p:nvSpPr>
        <p:spPr>
          <a:xfrm rot="19879654">
            <a:off x="2963569" y="6812030"/>
            <a:ext cx="382200" cy="3810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1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8A7134B-B340-7539-2F22-3EBC93D87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3" b="5371"/>
          <a:stretch/>
        </p:blipFill>
        <p:spPr>
          <a:xfrm>
            <a:off x="12764100" y="2095018"/>
            <a:ext cx="3960000" cy="80014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AutoShape 15"/>
          <p:cNvSpPr/>
          <p:nvPr/>
        </p:nvSpPr>
        <p:spPr>
          <a:xfrm>
            <a:off x="0" y="1"/>
            <a:ext cx="18288000" cy="1908292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6" name="Group 16"/>
          <p:cNvGrpSpPr/>
          <p:nvPr/>
        </p:nvGrpSpPr>
        <p:grpSpPr>
          <a:xfrm>
            <a:off x="1613301" y="514349"/>
            <a:ext cx="15061397" cy="987450"/>
            <a:chOff x="0" y="-97790"/>
            <a:chExt cx="20081862" cy="260584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97131"/>
              <a:ext cx="2008186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ea typeface="Gothic A1 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7790"/>
              <a:ext cx="20081862" cy="2605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02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갤러리에서 사진 선택</a:t>
              </a:r>
              <a:endParaRPr lang="en-US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B545107-4F6A-4E74-81F1-D14597AC7FDE}"/>
              </a:ext>
            </a:extLst>
          </p:cNvPr>
          <p:cNvSpPr txBox="1"/>
          <p:nvPr/>
        </p:nvSpPr>
        <p:spPr>
          <a:xfrm>
            <a:off x="7467600" y="3866227"/>
            <a:ext cx="281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갤러리</a:t>
            </a:r>
            <a:endParaRPr lang="en-US" altLang="ko-KR" sz="40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r>
              <a:rPr lang="ko-KR" altLang="en-US" sz="40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클릭하고</a:t>
            </a:r>
            <a:endParaRPr lang="en-US" altLang="ko-KR" sz="40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r>
              <a:rPr lang="ko-KR" altLang="en-US" sz="40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나오는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2ECA97-BD0F-488C-B733-F09D1B487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" b="6296"/>
          <a:stretch/>
        </p:blipFill>
        <p:spPr>
          <a:xfrm>
            <a:off x="1563900" y="2085788"/>
            <a:ext cx="3960000" cy="7952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C81FC1-DF40-4F58-A0DA-26F658C691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3" b="6296"/>
          <a:stretch/>
        </p:blipFill>
        <p:spPr>
          <a:xfrm>
            <a:off x="7164000" y="2085788"/>
            <a:ext cx="3960000" cy="79525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10C51226-97E0-623F-AE6B-CEB9165D42A3}"/>
              </a:ext>
            </a:extLst>
          </p:cNvPr>
          <p:cNvSpPr/>
          <p:nvPr/>
        </p:nvSpPr>
        <p:spPr>
          <a:xfrm rot="19879654">
            <a:off x="2963569" y="6812030"/>
            <a:ext cx="382200" cy="3810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FE0B7CA4-02FD-27E6-2619-E7DE406FA9CA}"/>
              </a:ext>
            </a:extLst>
          </p:cNvPr>
          <p:cNvSpPr/>
          <p:nvPr/>
        </p:nvSpPr>
        <p:spPr>
          <a:xfrm rot="19879654">
            <a:off x="7764169" y="3675727"/>
            <a:ext cx="382200" cy="3810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0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1908292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6" name="Group 16"/>
          <p:cNvGrpSpPr/>
          <p:nvPr/>
        </p:nvGrpSpPr>
        <p:grpSpPr>
          <a:xfrm>
            <a:off x="1613301" y="514349"/>
            <a:ext cx="15061397" cy="1974900"/>
            <a:chOff x="0" y="-97790"/>
            <a:chExt cx="20081862" cy="521168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97131"/>
              <a:ext cx="2008186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ea typeface="Gothic A1 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7790"/>
              <a:ext cx="20081862" cy="521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03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공병 교환 장소 조회</a:t>
              </a:r>
              <a:endParaRPr lang="en-US" altLang="ko-KR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  <a:p>
              <a:pPr algn="ctr">
                <a:lnSpc>
                  <a:spcPts val="7699"/>
                </a:lnSpc>
              </a:pPr>
              <a:endParaRPr lang="en-US" altLang="ko-KR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681DE73-A2D1-49D3-91BA-EFEF4A40F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4" b="6667"/>
          <a:stretch/>
        </p:blipFill>
        <p:spPr>
          <a:xfrm>
            <a:off x="6632721" y="2223096"/>
            <a:ext cx="3960000" cy="78874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E91067-8864-4D13-83C2-B33931ACFB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3" b="5371"/>
          <a:stretch/>
        </p:blipFill>
        <p:spPr>
          <a:xfrm>
            <a:off x="1143000" y="2223096"/>
            <a:ext cx="3903543" cy="78874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F308FC9F-8FE8-E093-95CA-5FE828917670}"/>
              </a:ext>
            </a:extLst>
          </p:cNvPr>
          <p:cNvSpPr/>
          <p:nvPr/>
        </p:nvSpPr>
        <p:spPr>
          <a:xfrm rot="19879654">
            <a:off x="3573169" y="8412230"/>
            <a:ext cx="382200" cy="3810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KakaoTalk_20220525_131313430">
            <a:hlinkClick r:id="" action="ppaction://media"/>
            <a:extLst>
              <a:ext uri="{FF2B5EF4-FFF2-40B4-BE49-F238E27FC236}">
                <a16:creationId xmlns:a16="http://schemas.microsoft.com/office/drawing/2014/main" id="{3C50DF42-3CFD-4937-9507-B4FD3B32E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78898" y="2223096"/>
            <a:ext cx="4469531" cy="78874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35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1908292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6" name="Group 16"/>
          <p:cNvGrpSpPr/>
          <p:nvPr/>
        </p:nvGrpSpPr>
        <p:grpSpPr>
          <a:xfrm>
            <a:off x="1613301" y="514349"/>
            <a:ext cx="15061397" cy="1974900"/>
            <a:chOff x="0" y="-97790"/>
            <a:chExt cx="20081862" cy="521168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97131"/>
              <a:ext cx="2008186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ea typeface="Gothic A1 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7790"/>
              <a:ext cx="20081862" cy="521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04 </a:t>
              </a:r>
              <a:r>
                <a:rPr lang="ko-KR" altLang="en-US" sz="6999" dirty="0" err="1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페트</a:t>
              </a:r>
              <a:r>
                <a:rPr lang="en-US" altLang="ko-KR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/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캔 수거 장소 조회</a:t>
              </a:r>
              <a:endParaRPr lang="en-US" altLang="ko-KR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  <a:p>
              <a:pPr algn="ctr">
                <a:lnSpc>
                  <a:spcPts val="7699"/>
                </a:lnSpc>
              </a:pPr>
              <a:endParaRPr lang="en-US" altLang="ko-KR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99FD404-CC01-4687-9896-F47F1FD68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7" b="6454"/>
          <a:stretch/>
        </p:blipFill>
        <p:spPr>
          <a:xfrm>
            <a:off x="6792623" y="2071016"/>
            <a:ext cx="4023933" cy="7948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C039E8-A5CF-44A6-BF4F-701773810C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9" b="6157"/>
          <a:stretch/>
        </p:blipFill>
        <p:spPr>
          <a:xfrm>
            <a:off x="1219200" y="2071017"/>
            <a:ext cx="3960000" cy="79485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KakaoTalk_20220525_17093987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9980" y="2071017"/>
            <a:ext cx="4414318" cy="79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1908292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6" name="Group 16"/>
          <p:cNvGrpSpPr/>
          <p:nvPr/>
        </p:nvGrpSpPr>
        <p:grpSpPr>
          <a:xfrm>
            <a:off x="1613301" y="514349"/>
            <a:ext cx="15061397" cy="1974900"/>
            <a:chOff x="0" y="-97790"/>
            <a:chExt cx="20081862" cy="521168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97131"/>
              <a:ext cx="2008186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ea typeface="Gothic A1 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7790"/>
              <a:ext cx="20081862" cy="5211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05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변경된 지침 확인</a:t>
              </a:r>
              <a:endParaRPr lang="en-US" altLang="ko-KR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  <a:p>
              <a:pPr algn="ctr">
                <a:lnSpc>
                  <a:spcPts val="7699"/>
                </a:lnSpc>
              </a:pPr>
              <a:endParaRPr lang="en-US" altLang="ko-KR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9D0931-B2B5-4E10-B082-67B117DAE86F}"/>
              </a:ext>
            </a:extLst>
          </p:cNvPr>
          <p:cNvSpPr txBox="1"/>
          <p:nvPr/>
        </p:nvSpPr>
        <p:spPr>
          <a:xfrm>
            <a:off x="3505200" y="441885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공지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D50503-ADDB-48AA-94AB-7FEE70CA9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3" b="6296"/>
          <a:stretch/>
        </p:blipFill>
        <p:spPr>
          <a:xfrm>
            <a:off x="1038851" y="2162706"/>
            <a:ext cx="3960000" cy="7952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AE5991-B536-4B54-A943-64258620C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7" b="5758"/>
          <a:stretch/>
        </p:blipFill>
        <p:spPr>
          <a:xfrm>
            <a:off x="6696726" y="2162706"/>
            <a:ext cx="4026000" cy="7952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ak">
            <a:hlinkClick r:id="" action="ppaction://media"/>
            <a:extLst>
              <a:ext uri="{FF2B5EF4-FFF2-40B4-BE49-F238E27FC236}">
                <a16:creationId xmlns:a16="http://schemas.microsoft.com/office/drawing/2014/main" id="{AD23F9DC-2CD5-47A7-A67E-21CD79263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0600" y="2162706"/>
            <a:ext cx="4506469" cy="79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7929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5321115" cy="10287000"/>
          </a:xfrm>
          <a:prstGeom prst="rect">
            <a:avLst/>
          </a:prstGeom>
          <a:solidFill>
            <a:srgbClr val="0CAE65"/>
          </a:solidFill>
        </p:spPr>
      </p:sp>
      <p:sp>
        <p:nvSpPr>
          <p:cNvPr id="5" name="TextBox 5"/>
          <p:cNvSpPr txBox="1"/>
          <p:nvPr/>
        </p:nvSpPr>
        <p:spPr>
          <a:xfrm>
            <a:off x="228600" y="876300"/>
            <a:ext cx="4853217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ko-KR" altLang="en-US" sz="9000" dirty="0">
                <a:solidFill>
                  <a:srgbClr val="FFFFFF"/>
                </a:solidFill>
                <a:ea typeface="Gothic A1 Bold"/>
              </a:rPr>
              <a:t>목차</a:t>
            </a:r>
            <a:endParaRPr lang="en-US" sz="9000" dirty="0">
              <a:solidFill>
                <a:srgbClr val="FFFFFF"/>
              </a:solidFill>
              <a:ea typeface="Gothic A1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5800" y="6764580"/>
            <a:ext cx="4134965" cy="593793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9BC614F-C8E3-D5CC-FD31-F9CC60981356}"/>
              </a:ext>
            </a:extLst>
          </p:cNvPr>
          <p:cNvGrpSpPr/>
          <p:nvPr/>
        </p:nvGrpSpPr>
        <p:grpSpPr>
          <a:xfrm>
            <a:off x="6746582" y="692612"/>
            <a:ext cx="11389018" cy="846386"/>
            <a:chOff x="6746582" y="1079432"/>
            <a:chExt cx="11389018" cy="846386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265E4FD7-BC9A-0FED-4679-0BFCEA066446}"/>
                </a:ext>
              </a:extLst>
            </p:cNvPr>
            <p:cNvSpPr txBox="1"/>
            <p:nvPr/>
          </p:nvSpPr>
          <p:spPr>
            <a:xfrm>
              <a:off x="7924800" y="1233321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b="1" dirty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개발 목적 및 기대효과</a:t>
              </a:r>
              <a:endParaRPr lang="en-US" sz="3500" b="1" dirty="0">
                <a:solidFill>
                  <a:srgbClr val="0CAE65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B1F6D49-E9F2-0205-6614-8B378B284A70}"/>
                </a:ext>
              </a:extLst>
            </p:cNvPr>
            <p:cNvSpPr txBox="1"/>
            <p:nvPr/>
          </p:nvSpPr>
          <p:spPr>
            <a:xfrm>
              <a:off x="6746582" y="1079432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01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E8902D-6D1E-B154-D2DC-DC993DCC4CCA}"/>
              </a:ext>
            </a:extLst>
          </p:cNvPr>
          <p:cNvGrpSpPr/>
          <p:nvPr/>
        </p:nvGrpSpPr>
        <p:grpSpPr>
          <a:xfrm>
            <a:off x="6746582" y="2262074"/>
            <a:ext cx="11389018" cy="846386"/>
            <a:chOff x="6746582" y="1079432"/>
            <a:chExt cx="11389018" cy="846386"/>
          </a:xfrm>
        </p:grpSpPr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2967D0E2-7D7D-52A6-8E0C-BFA6CB5EA9DC}"/>
                </a:ext>
              </a:extLst>
            </p:cNvPr>
            <p:cNvSpPr txBox="1"/>
            <p:nvPr/>
          </p:nvSpPr>
          <p:spPr>
            <a:xfrm>
              <a:off x="7924800" y="1233321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b="1" dirty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객체 탐지 알고리즘 및 클래스 소개</a:t>
              </a:r>
              <a:endParaRPr lang="en-US" sz="3500" b="1" dirty="0">
                <a:solidFill>
                  <a:srgbClr val="0CAE65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315CD25-F238-6E78-96BA-A98FA2265C1A}"/>
                </a:ext>
              </a:extLst>
            </p:cNvPr>
            <p:cNvSpPr txBox="1"/>
            <p:nvPr/>
          </p:nvSpPr>
          <p:spPr>
            <a:xfrm>
              <a:off x="6746582" y="1079432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02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54E0AB-C770-325B-EB52-CAB6CF6964F3}"/>
              </a:ext>
            </a:extLst>
          </p:cNvPr>
          <p:cNvGrpSpPr/>
          <p:nvPr/>
        </p:nvGrpSpPr>
        <p:grpSpPr>
          <a:xfrm>
            <a:off x="6746582" y="3831536"/>
            <a:ext cx="11389018" cy="846386"/>
            <a:chOff x="6746582" y="1079432"/>
            <a:chExt cx="11389018" cy="846386"/>
          </a:xfrm>
        </p:grpSpPr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CC419BCB-CB2C-9929-E05A-F4A82F1325EC}"/>
                </a:ext>
              </a:extLst>
            </p:cNvPr>
            <p:cNvSpPr txBox="1"/>
            <p:nvPr/>
          </p:nvSpPr>
          <p:spPr>
            <a:xfrm>
              <a:off x="7924800" y="1233321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b="1" dirty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학습 성능 평가</a:t>
              </a:r>
              <a:endParaRPr lang="en-US" sz="3500" b="1" dirty="0">
                <a:solidFill>
                  <a:srgbClr val="0CAE65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3D78731A-B15E-92EB-19E3-269AFBBF5324}"/>
                </a:ext>
              </a:extLst>
            </p:cNvPr>
            <p:cNvSpPr txBox="1"/>
            <p:nvPr/>
          </p:nvSpPr>
          <p:spPr>
            <a:xfrm>
              <a:off x="6746582" y="1079432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03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0874101-4FBE-4ECF-E855-E8E49AFB4256}"/>
              </a:ext>
            </a:extLst>
          </p:cNvPr>
          <p:cNvGrpSpPr/>
          <p:nvPr/>
        </p:nvGrpSpPr>
        <p:grpSpPr>
          <a:xfrm>
            <a:off x="6746582" y="5400998"/>
            <a:ext cx="11389018" cy="846386"/>
            <a:chOff x="6746582" y="1079432"/>
            <a:chExt cx="11389018" cy="846386"/>
          </a:xfrm>
        </p:grpSpPr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547AE057-421F-13C9-47A0-45B5B89D370F}"/>
                </a:ext>
              </a:extLst>
            </p:cNvPr>
            <p:cNvSpPr txBox="1"/>
            <p:nvPr/>
          </p:nvSpPr>
          <p:spPr>
            <a:xfrm>
              <a:off x="7924800" y="1233321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b="1" dirty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작동 원리</a:t>
              </a:r>
              <a:endParaRPr lang="en-US" sz="3500" b="1" dirty="0">
                <a:solidFill>
                  <a:srgbClr val="0CAE65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EFDCDED-944D-49D0-9847-B7A013E4E21B}"/>
                </a:ext>
              </a:extLst>
            </p:cNvPr>
            <p:cNvSpPr txBox="1"/>
            <p:nvPr/>
          </p:nvSpPr>
          <p:spPr>
            <a:xfrm>
              <a:off x="6746582" y="1079432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04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8797B8-D2A9-F2A6-B8DC-1CD5D0E640FF}"/>
              </a:ext>
            </a:extLst>
          </p:cNvPr>
          <p:cNvGrpSpPr/>
          <p:nvPr/>
        </p:nvGrpSpPr>
        <p:grpSpPr>
          <a:xfrm>
            <a:off x="6746582" y="6970460"/>
            <a:ext cx="11389018" cy="846386"/>
            <a:chOff x="6746582" y="1079432"/>
            <a:chExt cx="11389018" cy="846386"/>
          </a:xfrm>
        </p:grpSpPr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1D9CF8B1-C2F1-B44D-7561-4637A1536A8C}"/>
                </a:ext>
              </a:extLst>
            </p:cNvPr>
            <p:cNvSpPr txBox="1"/>
            <p:nvPr/>
          </p:nvSpPr>
          <p:spPr>
            <a:xfrm>
              <a:off x="7924800" y="1233321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b="1" dirty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구현 코드</a:t>
              </a:r>
              <a:endParaRPr lang="en-US" sz="3500" b="1" dirty="0">
                <a:solidFill>
                  <a:srgbClr val="0CAE65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6CCCC0D5-ED00-E34F-9444-287F7C3527B4}"/>
                </a:ext>
              </a:extLst>
            </p:cNvPr>
            <p:cNvSpPr txBox="1"/>
            <p:nvPr/>
          </p:nvSpPr>
          <p:spPr>
            <a:xfrm>
              <a:off x="6746582" y="1079432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05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0EE9EA9-EC72-4E55-F553-5C78F9DDF84D}"/>
              </a:ext>
            </a:extLst>
          </p:cNvPr>
          <p:cNvGrpSpPr/>
          <p:nvPr/>
        </p:nvGrpSpPr>
        <p:grpSpPr>
          <a:xfrm>
            <a:off x="6746582" y="8539922"/>
            <a:ext cx="11389018" cy="846386"/>
            <a:chOff x="6746582" y="1079432"/>
            <a:chExt cx="11389018" cy="846386"/>
          </a:xfrm>
        </p:grpSpPr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5CC74B1F-0206-28F6-5AE3-031B666B095B}"/>
                </a:ext>
              </a:extLst>
            </p:cNvPr>
            <p:cNvSpPr txBox="1"/>
            <p:nvPr/>
          </p:nvSpPr>
          <p:spPr>
            <a:xfrm>
              <a:off x="7924800" y="1233321"/>
              <a:ext cx="10210800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b="1" dirty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안드로이드 기능 </a:t>
              </a:r>
              <a:r>
                <a:rPr lang="ko-KR" altLang="en-US" sz="3500" b="1" dirty="0" smtClean="0">
                  <a:solidFill>
                    <a:srgbClr val="0CAE65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소개 및 시연</a:t>
              </a:r>
              <a:endParaRPr lang="en-US" sz="3500" b="1" dirty="0">
                <a:solidFill>
                  <a:srgbClr val="0CAE65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07762F15-CE8B-73A4-8598-678FB33284A0}"/>
                </a:ext>
              </a:extLst>
            </p:cNvPr>
            <p:cNvSpPr txBox="1"/>
            <p:nvPr/>
          </p:nvSpPr>
          <p:spPr>
            <a:xfrm>
              <a:off x="6746582" y="1079432"/>
              <a:ext cx="1354580" cy="846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dirty="0">
                  <a:solidFill>
                    <a:srgbClr val="212122"/>
                  </a:solidFill>
                  <a:latin typeface="Gothic A1 Bold"/>
                </a:rPr>
                <a:t>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6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0" y="1"/>
            <a:ext cx="18288000" cy="1908292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6" name="Group 16"/>
          <p:cNvGrpSpPr/>
          <p:nvPr/>
        </p:nvGrpSpPr>
        <p:grpSpPr>
          <a:xfrm>
            <a:off x="1613301" y="514349"/>
            <a:ext cx="15061397" cy="987450"/>
            <a:chOff x="0" y="-97790"/>
            <a:chExt cx="20081862" cy="260584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97131"/>
              <a:ext cx="20081862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ea typeface="Gothic A1 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7790"/>
              <a:ext cx="20081862" cy="26058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05 </a:t>
              </a:r>
              <a:r>
                <a:rPr lang="ko-KR" altLang="en-US" sz="6999" dirty="0">
                  <a:solidFill>
                    <a:srgbClr val="FFFFFF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시연 영상</a:t>
              </a:r>
              <a:endParaRPr lang="en-US" sz="6999" dirty="0">
                <a:solidFill>
                  <a:srgbClr val="FFFFFF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pic>
        <p:nvPicPr>
          <p:cNvPr id="2" name="KakaoTalk_20220525_131313430">
            <a:hlinkClick r:id="" action="ppaction://media"/>
            <a:extLst>
              <a:ext uri="{FF2B5EF4-FFF2-40B4-BE49-F238E27FC236}">
                <a16:creationId xmlns:a16="http://schemas.microsoft.com/office/drawing/2014/main" id="{3C50DF42-3CFD-4937-9507-B4FD3B32E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1980" y="2024826"/>
            <a:ext cx="4648200" cy="8202706"/>
          </a:xfrm>
          <a:prstGeom prst="rect">
            <a:avLst/>
          </a:prstGeom>
        </p:spPr>
      </p:pic>
      <p:pic>
        <p:nvPicPr>
          <p:cNvPr id="3" name="ak">
            <a:hlinkClick r:id="" action="ppaction://media"/>
            <a:extLst>
              <a:ext uri="{FF2B5EF4-FFF2-40B4-BE49-F238E27FC236}">
                <a16:creationId xmlns:a16="http://schemas.microsoft.com/office/drawing/2014/main" id="{AD23F9DC-2CD5-47A7-A67E-21CD79263E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090560" y="2017206"/>
            <a:ext cx="4647600" cy="8201647"/>
          </a:xfrm>
          <a:prstGeom prst="rect">
            <a:avLst/>
          </a:prstGeom>
        </p:spPr>
      </p:pic>
      <p:pic>
        <p:nvPicPr>
          <p:cNvPr id="5" name="KakaoTalk_20220525_17093987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214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4400" y="2016147"/>
            <a:ext cx="4555490" cy="82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527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AE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73794" y="4686300"/>
            <a:ext cx="6378982" cy="2334698"/>
            <a:chOff x="0" y="-133350"/>
            <a:chExt cx="8505309" cy="3112931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8505309" cy="1692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 err="1">
                  <a:solidFill>
                    <a:srgbClr val="FFFFFF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감사합니다</a:t>
              </a:r>
              <a:endParaRPr lang="en-US" sz="9000" dirty="0">
                <a:solidFill>
                  <a:srgbClr val="FFFFFF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61435"/>
              <a:ext cx="8505309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500" dirty="0">
                <a:solidFill>
                  <a:srgbClr val="FFFFFF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AD67CFA1-8865-46B4-9664-5EBDCF2FA27F}"/>
                </a:ext>
              </a:extLst>
            </p:cNvPr>
            <p:cNvSpPr txBox="1"/>
            <p:nvPr/>
          </p:nvSpPr>
          <p:spPr>
            <a:xfrm>
              <a:off x="0" y="-94545"/>
              <a:ext cx="8505309" cy="1692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 err="1">
                  <a:solidFill>
                    <a:srgbClr val="FFFFFF"/>
                  </a:solidFill>
                  <a:latin typeface="Gothic A1 Bold Bold" panose="020B0600000101010101" charset="-127"/>
                  <a:ea typeface="Gothic A1 Bold Bold" panose="020B0600000101010101" charset="-127"/>
                  <a:cs typeface="Gothic A1 Bold Bold" panose="020B0600000101010101" charset="-127"/>
                </a:rPr>
                <a:t>감사합니다</a:t>
              </a:r>
              <a:endParaRPr lang="en-US" sz="9000" dirty="0">
                <a:solidFill>
                  <a:srgbClr val="FFFFFF"/>
                </a:solidFill>
                <a:latin typeface="Gothic A1 Bold Bold" panose="020B0600000101010101" charset="-127"/>
                <a:ea typeface="Gothic A1 Bold Bold" panose="020B0600000101010101" charset="-127"/>
                <a:cs typeface="Gothic A1 Bold Bold" panose="020B0600000101010101" charset="-127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8938" y="1769945"/>
            <a:ext cx="6771735" cy="6747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532F54-8AE0-4D84-9679-09C6E3B22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8" t="6240" r="1965" b="6812"/>
          <a:stretch/>
        </p:blipFill>
        <p:spPr>
          <a:xfrm>
            <a:off x="2590800" y="3924300"/>
            <a:ext cx="12272722" cy="27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5306B4-D986-4588-BECE-75146D73E9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9" t="8940" r="1622" b="11067"/>
          <a:stretch/>
        </p:blipFill>
        <p:spPr>
          <a:xfrm>
            <a:off x="4466318" y="6836442"/>
            <a:ext cx="12936256" cy="28921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0300058-488C-41B9-AF44-6381A3AF2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2" t="3903" b="3909"/>
          <a:stretch/>
        </p:blipFill>
        <p:spPr>
          <a:xfrm>
            <a:off x="732518" y="342899"/>
            <a:ext cx="12255486" cy="33061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1B85BA-3F7A-4BE3-A7CF-70835AC61498}"/>
              </a:ext>
            </a:extLst>
          </p:cNvPr>
          <p:cNvSpPr/>
          <p:nvPr/>
        </p:nvSpPr>
        <p:spPr>
          <a:xfrm>
            <a:off x="2601232" y="5798404"/>
            <a:ext cx="1620000" cy="720000"/>
          </a:xfrm>
          <a:prstGeom prst="rect">
            <a:avLst/>
          </a:prstGeom>
          <a:noFill/>
          <a:ln w="762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42E0EC-516E-48D9-A334-629256755250}"/>
              </a:ext>
            </a:extLst>
          </p:cNvPr>
          <p:cNvSpPr/>
          <p:nvPr/>
        </p:nvSpPr>
        <p:spPr>
          <a:xfrm>
            <a:off x="732518" y="2976627"/>
            <a:ext cx="1620000" cy="720000"/>
          </a:xfrm>
          <a:prstGeom prst="rect">
            <a:avLst/>
          </a:prstGeom>
          <a:noFill/>
          <a:ln w="762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AC6163-EEF6-4305-8FFA-E8820876A167}"/>
              </a:ext>
            </a:extLst>
          </p:cNvPr>
          <p:cNvSpPr/>
          <p:nvPr/>
        </p:nvSpPr>
        <p:spPr>
          <a:xfrm>
            <a:off x="4618718" y="8981351"/>
            <a:ext cx="1620000" cy="720000"/>
          </a:xfrm>
          <a:prstGeom prst="rect">
            <a:avLst/>
          </a:prstGeom>
          <a:noFill/>
          <a:ln w="76200">
            <a:solidFill>
              <a:srgbClr val="0CAE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9937" y="538038"/>
            <a:ext cx="13150410" cy="1728846"/>
            <a:chOff x="0" y="-95249"/>
            <a:chExt cx="17533880" cy="23051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49"/>
              <a:ext cx="17533880" cy="131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altLang="ko-KR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Q. </a:t>
              </a:r>
              <a:r>
                <a:rPr lang="ko-KR" altLang="en-US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빨대는 플라스틱에 버린다</a:t>
              </a:r>
              <a:r>
                <a:rPr lang="en-US" altLang="ko-KR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?</a:t>
              </a:r>
              <a:endParaRPr lang="en-US" sz="6999" dirty="0">
                <a:solidFill>
                  <a:srgbClr val="0CAE65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6145"/>
              <a:ext cx="17533880" cy="52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A429F554-3D42-DF2C-3C0D-357D3CB542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00600" y="2266884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400800" y="1333500"/>
            <a:ext cx="1143000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ko-KR" altLang="en-US" sz="9000" dirty="0">
                <a:solidFill>
                  <a:srgbClr val="212122"/>
                </a:solidFill>
                <a:ea typeface="Gothic A1 Bold"/>
              </a:rPr>
              <a:t>개발 목적 및</a:t>
            </a:r>
            <a:r>
              <a:rPr lang="en-US" altLang="ko-KR" sz="9000" dirty="0">
                <a:solidFill>
                  <a:srgbClr val="212122"/>
                </a:solidFill>
                <a:ea typeface="Gothic A1 Bold"/>
              </a:rPr>
              <a:t> </a:t>
            </a:r>
            <a:r>
              <a:rPr lang="ko-KR" altLang="en-US" sz="9000" dirty="0">
                <a:solidFill>
                  <a:srgbClr val="212122"/>
                </a:solidFill>
                <a:ea typeface="Gothic A1 Bold"/>
              </a:rPr>
              <a:t>기대효과</a:t>
            </a:r>
            <a:endParaRPr lang="en-US" sz="9000" dirty="0">
              <a:solidFill>
                <a:srgbClr val="212122"/>
              </a:solidFill>
              <a:ea typeface="Gothic A1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400800" y="3472976"/>
            <a:ext cx="1009950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500" dirty="0" err="1" smtClean="0">
                <a:solidFill>
                  <a:srgbClr val="0CAE65"/>
                </a:solidFill>
                <a:ea typeface="Gothic A1 Bold Bold"/>
              </a:rPr>
              <a:t>개발목적</a:t>
            </a:r>
            <a:endParaRPr lang="en-US" sz="3500" dirty="0">
              <a:solidFill>
                <a:srgbClr val="0CAE65"/>
              </a:solidFill>
              <a:ea typeface="Gothic A1 Bo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00800" y="4202741"/>
            <a:ext cx="11277600" cy="193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 smtClean="0">
                <a:solidFill>
                  <a:srgbClr val="212122"/>
                </a:solidFill>
                <a:ea typeface="Gothic A1 Bold"/>
              </a:rPr>
              <a:t>헷갈리는 </a:t>
            </a:r>
            <a:r>
              <a:rPr lang="ko-KR" altLang="en-US" sz="2799" dirty="0">
                <a:solidFill>
                  <a:srgbClr val="212122"/>
                </a:solidFill>
                <a:ea typeface="Gothic A1 Bold"/>
              </a:rPr>
              <a:t>분리수거 방법에 대한 정확한 정보 제공</a:t>
            </a:r>
            <a:endParaRPr lang="en-US" altLang="ko-KR" sz="2799" dirty="0">
              <a:solidFill>
                <a:srgbClr val="212122"/>
              </a:solidFill>
              <a:ea typeface="Gothic A1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212122"/>
                </a:solidFill>
                <a:ea typeface="Gothic A1 Bold"/>
              </a:rPr>
              <a:t>지속적으로 개정되는 지침 정보 </a:t>
            </a:r>
            <a:r>
              <a:rPr lang="ko-KR" altLang="en-US" sz="2799" dirty="0" smtClean="0">
                <a:solidFill>
                  <a:srgbClr val="212122"/>
                </a:solidFill>
                <a:ea typeface="Gothic A1 Bold"/>
              </a:rPr>
              <a:t>제공</a:t>
            </a:r>
            <a:endParaRPr lang="en-US" altLang="ko-KR" sz="2799" dirty="0" smtClean="0">
              <a:solidFill>
                <a:srgbClr val="212122"/>
              </a:solidFill>
              <a:ea typeface="Gothic A1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 smtClean="0">
                <a:solidFill>
                  <a:srgbClr val="212122"/>
                </a:solidFill>
                <a:ea typeface="Gothic A1 Bold"/>
              </a:rPr>
              <a:t>재활용품 수거 자판기 장소 정보 제공</a:t>
            </a:r>
            <a:endParaRPr lang="en-US" altLang="ko-KR" sz="2799" dirty="0">
              <a:solidFill>
                <a:srgbClr val="212122"/>
              </a:solidFill>
              <a:ea typeface="Gothic A1 Bold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56959AD-1C7C-ECA4-4CCB-EA1BEC219A72}"/>
              </a:ext>
            </a:extLst>
          </p:cNvPr>
          <p:cNvSpPr txBox="1"/>
          <p:nvPr/>
        </p:nvSpPr>
        <p:spPr>
          <a:xfrm>
            <a:off x="6400800" y="6819900"/>
            <a:ext cx="1009950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500" dirty="0">
                <a:solidFill>
                  <a:srgbClr val="0CAE65"/>
                </a:solidFill>
                <a:ea typeface="Gothic A1 Bold Bold"/>
              </a:rPr>
              <a:t>기대효과</a:t>
            </a:r>
            <a:endParaRPr lang="en-US" sz="3500" dirty="0">
              <a:solidFill>
                <a:srgbClr val="0CAE65"/>
              </a:solidFill>
              <a:ea typeface="Gothic A1 Bold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0C5B7C9-FA6A-97A4-1840-9DC10B1C56EF}"/>
              </a:ext>
            </a:extLst>
          </p:cNvPr>
          <p:cNvSpPr txBox="1"/>
          <p:nvPr/>
        </p:nvSpPr>
        <p:spPr>
          <a:xfrm>
            <a:off x="6400800" y="7549665"/>
            <a:ext cx="11506200" cy="122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212122"/>
                </a:solidFill>
                <a:ea typeface="Gothic A1 Bold"/>
              </a:rPr>
              <a:t>올바른 분리수거 방법을 제공해 재활용 비율 증가</a:t>
            </a:r>
            <a:endParaRPr lang="en-US" altLang="ko-KR" sz="2799" dirty="0">
              <a:solidFill>
                <a:srgbClr val="212122"/>
              </a:solidFill>
              <a:ea typeface="Gothic A1 Bold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212122"/>
                </a:solidFill>
                <a:ea typeface="Gothic A1 Bold"/>
              </a:rPr>
              <a:t>쓰레기 양 감소로 소각이나 매립 시 비용 감소</a:t>
            </a:r>
            <a:endParaRPr lang="en-US" altLang="ko-KR" sz="2799" dirty="0">
              <a:solidFill>
                <a:srgbClr val="212122"/>
              </a:solidFill>
              <a:ea typeface="Gothic A1 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B6150B-7488-1438-34C3-7720DFEBA1A7}"/>
              </a:ext>
            </a:extLst>
          </p:cNvPr>
          <p:cNvGrpSpPr/>
          <p:nvPr/>
        </p:nvGrpSpPr>
        <p:grpSpPr>
          <a:xfrm>
            <a:off x="0" y="0"/>
            <a:ext cx="5257799" cy="12191903"/>
            <a:chOff x="8938844" y="0"/>
            <a:chExt cx="5257799" cy="12191903"/>
          </a:xfrm>
        </p:grpSpPr>
        <p:sp>
          <p:nvSpPr>
            <p:cNvPr id="11" name="AutoShape 4">
              <a:extLst>
                <a:ext uri="{FF2B5EF4-FFF2-40B4-BE49-F238E27FC236}">
                  <a16:creationId xmlns:a16="http://schemas.microsoft.com/office/drawing/2014/main" id="{5DE6CACD-ABB2-32E3-6DBE-3855918F1CAC}"/>
                </a:ext>
              </a:extLst>
            </p:cNvPr>
            <p:cNvSpPr/>
            <p:nvPr/>
          </p:nvSpPr>
          <p:spPr>
            <a:xfrm>
              <a:off x="8938844" y="0"/>
              <a:ext cx="5257799" cy="10287000"/>
            </a:xfrm>
            <a:prstGeom prst="rect">
              <a:avLst/>
            </a:prstGeom>
            <a:solidFill>
              <a:srgbClr val="212122"/>
            </a:solidFill>
          </p:spPr>
        </p:sp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C73D7662-2C8B-1E4A-1C14-3B3DDE736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458525" y="6134100"/>
              <a:ext cx="4218436" cy="6057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10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9937" y="538038"/>
            <a:ext cx="13150410" cy="1728846"/>
            <a:chOff x="0" y="-95249"/>
            <a:chExt cx="17533880" cy="23051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49"/>
              <a:ext cx="17533880" cy="131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ko-KR" altLang="en-US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왜 </a:t>
              </a:r>
              <a:r>
                <a:rPr lang="en-US" altLang="ko-KR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Yolo, </a:t>
              </a:r>
              <a:r>
                <a:rPr lang="ko-KR" altLang="en-US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그리고 </a:t>
              </a:r>
              <a:r>
                <a:rPr lang="en-US" altLang="ko-KR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v3</a:t>
              </a:r>
              <a:r>
                <a:rPr lang="ko-KR" altLang="en-US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인가</a:t>
              </a:r>
              <a:r>
                <a:rPr lang="en-US" altLang="ko-KR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?</a:t>
              </a:r>
              <a:endParaRPr lang="en-US" sz="6999" dirty="0">
                <a:solidFill>
                  <a:srgbClr val="0CAE65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6145"/>
              <a:ext cx="17533880" cy="52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endParaRPr lang="en-US" sz="2400" dirty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62448" y="2615480"/>
            <a:ext cx="12445388" cy="5324786"/>
            <a:chOff x="2819400" y="3238500"/>
            <a:chExt cx="12445388" cy="532478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3238500"/>
              <a:ext cx="5366714" cy="532478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7" t="4292" r="18644" b="4509"/>
            <a:stretch/>
          </p:blipFill>
          <p:spPr>
            <a:xfrm>
              <a:off x="9753600" y="3238500"/>
              <a:ext cx="5511188" cy="52578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14" name="TextBox 5"/>
          <p:cNvSpPr txBox="1"/>
          <p:nvPr/>
        </p:nvSpPr>
        <p:spPr>
          <a:xfrm>
            <a:off x="4648200" y="8572500"/>
            <a:ext cx="1009950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 smtClean="0">
                <a:solidFill>
                  <a:srgbClr val="0CAE65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Yolo v3</a:t>
            </a:r>
            <a:endParaRPr lang="en-US" sz="3500" dirty="0">
              <a:solidFill>
                <a:srgbClr val="0CAE65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1963400" y="8572500"/>
            <a:ext cx="1009950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 smtClean="0">
                <a:solidFill>
                  <a:srgbClr val="0CAE65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Yolo v5</a:t>
            </a:r>
            <a:endParaRPr lang="en-US" sz="3500" dirty="0">
              <a:solidFill>
                <a:srgbClr val="0CAE65"/>
              </a:solidFill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75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9937" y="390554"/>
            <a:ext cx="13150410" cy="1728846"/>
            <a:chOff x="0" y="-95249"/>
            <a:chExt cx="17533880" cy="23051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49"/>
              <a:ext cx="17533880" cy="131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ko-KR" altLang="en-US" sz="6999" dirty="0">
                  <a:solidFill>
                    <a:srgbClr val="0CAE65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학습 클래스 소개</a:t>
              </a:r>
              <a:endParaRPr lang="en-US" sz="6999" dirty="0">
                <a:solidFill>
                  <a:srgbClr val="0CAE65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86145"/>
              <a:ext cx="17533880" cy="523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altLang="ko-KR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22</a:t>
              </a:r>
              <a:r>
                <a:rPr lang="ko-KR" altLang="en-US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개의 클래스</a:t>
              </a:r>
              <a:r>
                <a:rPr lang="en-US" altLang="ko-KR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, </a:t>
              </a:r>
              <a:r>
                <a:rPr lang="ko-KR" altLang="en-US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클래스당 </a:t>
              </a:r>
              <a:r>
                <a:rPr lang="en-US" altLang="ko-KR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5000</a:t>
              </a:r>
              <a:r>
                <a:rPr lang="ko-KR" altLang="en-US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장의 이미지</a:t>
              </a:r>
              <a:endParaRPr lang="en-US" sz="2400" dirty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B54792C-2CAC-4A95-87E3-E122E09EE057}"/>
              </a:ext>
            </a:extLst>
          </p:cNvPr>
          <p:cNvSpPr txBox="1"/>
          <p:nvPr/>
        </p:nvSpPr>
        <p:spPr>
          <a:xfrm>
            <a:off x="619695" y="478012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소주 병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맥주 병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기타 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C5DDB-3002-4435-88B9-D7C8DE18DFD2}"/>
              </a:ext>
            </a:extLst>
          </p:cNvPr>
          <p:cNvSpPr txBox="1"/>
          <p:nvPr/>
        </p:nvSpPr>
        <p:spPr>
          <a:xfrm>
            <a:off x="4227286" y="4780120"/>
            <a:ext cx="2362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행거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프라이팬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7028BF-9A28-4FB5-883F-F5342BE2A5B8}"/>
              </a:ext>
            </a:extLst>
          </p:cNvPr>
          <p:cNvSpPr txBox="1"/>
          <p:nvPr/>
        </p:nvSpPr>
        <p:spPr>
          <a:xfrm>
            <a:off x="7848600" y="4780120"/>
            <a:ext cx="236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식품 캔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스프레이 캔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음료 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3F9E4E-E026-402A-A655-C695F6F4D7A5}"/>
              </a:ext>
            </a:extLst>
          </p:cNvPr>
          <p:cNvSpPr txBox="1"/>
          <p:nvPr/>
        </p:nvSpPr>
        <p:spPr>
          <a:xfrm>
            <a:off x="11430000" y="4780120"/>
            <a:ext cx="2362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페트병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일회용 컵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F2F50B-BB40-42E8-8FD5-616A05A2CA99}"/>
              </a:ext>
            </a:extLst>
          </p:cNvPr>
          <p:cNvSpPr txBox="1"/>
          <p:nvPr/>
        </p:nvSpPr>
        <p:spPr>
          <a:xfrm>
            <a:off x="15033170" y="4780120"/>
            <a:ext cx="25690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식품 용기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세제류 용기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기타 플라스틱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173A79-D5F9-4E41-A1B7-3805AE54A4CC}"/>
              </a:ext>
            </a:extLst>
          </p:cNvPr>
          <p:cNvSpPr txBox="1"/>
          <p:nvPr/>
        </p:nvSpPr>
        <p:spPr>
          <a:xfrm>
            <a:off x="685800" y="8123083"/>
            <a:ext cx="236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아이스팩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8DDF0D-E937-4E44-AA08-F3FFB749DC55}"/>
              </a:ext>
            </a:extLst>
          </p:cNvPr>
          <p:cNvSpPr txBox="1"/>
          <p:nvPr/>
        </p:nvSpPr>
        <p:spPr>
          <a:xfrm>
            <a:off x="4227286" y="8123083"/>
            <a:ext cx="28085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과자</a:t>
            </a:r>
            <a:r>
              <a:rPr lang="en-US" altLang="ko-KR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</a:t>
            </a: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라면 봉지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기타 비닐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2C25A8-0B01-4DBC-B785-19AFB71AD7BD}"/>
              </a:ext>
            </a:extLst>
          </p:cNvPr>
          <p:cNvSpPr txBox="1"/>
          <p:nvPr/>
        </p:nvSpPr>
        <p:spPr>
          <a:xfrm>
            <a:off x="11483610" y="8123083"/>
            <a:ext cx="2895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종이 쇼핑백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박스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신문</a:t>
            </a:r>
            <a:r>
              <a:rPr lang="en-US" altLang="ko-KR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 </a:t>
            </a: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책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노트</a:t>
            </a:r>
            <a:r>
              <a:rPr lang="en-US" altLang="ko-KR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</a:t>
            </a: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달력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B91FBD-9AFC-40EF-9588-01305A12DB4E}"/>
              </a:ext>
            </a:extLst>
          </p:cNvPr>
          <p:cNvSpPr txBox="1"/>
          <p:nvPr/>
        </p:nvSpPr>
        <p:spPr>
          <a:xfrm>
            <a:off x="7787939" y="8123083"/>
            <a:ext cx="236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스티로폼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22B143E-EF05-4C75-9C41-C54BFC6FB0F6}"/>
              </a:ext>
            </a:extLst>
          </p:cNvPr>
          <p:cNvSpPr/>
          <p:nvPr/>
        </p:nvSpPr>
        <p:spPr>
          <a:xfrm>
            <a:off x="547681" y="3086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병류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CA5F5B0-674B-4F99-A1B4-44285B142E2F}"/>
              </a:ext>
            </a:extLst>
          </p:cNvPr>
          <p:cNvSpPr/>
          <p:nvPr/>
        </p:nvSpPr>
        <p:spPr>
          <a:xfrm>
            <a:off x="4094010" y="3086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고철류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39402F5-A877-4606-B24C-EEFB7CB07261}"/>
              </a:ext>
            </a:extLst>
          </p:cNvPr>
          <p:cNvSpPr/>
          <p:nvPr/>
        </p:nvSpPr>
        <p:spPr>
          <a:xfrm>
            <a:off x="7697400" y="3086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캔류</a:t>
            </a:r>
            <a:endParaRPr lang="ko-KR" altLang="en-US" sz="32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05C270D-DB1F-456D-9EA0-34425AF67BB7}"/>
              </a:ext>
            </a:extLst>
          </p:cNvPr>
          <p:cNvSpPr/>
          <p:nvPr/>
        </p:nvSpPr>
        <p:spPr>
          <a:xfrm>
            <a:off x="11331810" y="3086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페트류</a:t>
            </a:r>
            <a:endParaRPr lang="ko-KR" altLang="en-US" sz="32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26C653A-6B96-43AB-A45D-CC949094F4D7}"/>
              </a:ext>
            </a:extLst>
          </p:cNvPr>
          <p:cNvSpPr/>
          <p:nvPr/>
        </p:nvSpPr>
        <p:spPr>
          <a:xfrm>
            <a:off x="14935200" y="3086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플라스틱류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1C627E4-4116-46D3-878A-90A2CD6D2878}"/>
              </a:ext>
            </a:extLst>
          </p:cNvPr>
          <p:cNvSpPr/>
          <p:nvPr/>
        </p:nvSpPr>
        <p:spPr>
          <a:xfrm>
            <a:off x="547681" y="6515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아이스팩</a:t>
            </a:r>
            <a:endParaRPr lang="ko-KR" altLang="en-US" sz="32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9F229FA-A5C4-4C03-B0C1-6CA11C1A4E41}"/>
              </a:ext>
            </a:extLst>
          </p:cNvPr>
          <p:cNvSpPr/>
          <p:nvPr/>
        </p:nvSpPr>
        <p:spPr>
          <a:xfrm>
            <a:off x="4094010" y="6515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비닐류</a:t>
            </a:r>
            <a:endParaRPr lang="ko-KR" altLang="en-US" sz="32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EE97608-6E8A-4CD2-81E6-EEAEB2BC650E}"/>
              </a:ext>
            </a:extLst>
          </p:cNvPr>
          <p:cNvSpPr/>
          <p:nvPr/>
        </p:nvSpPr>
        <p:spPr>
          <a:xfrm>
            <a:off x="11331810" y="6515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종이류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E17A1CD-D1B1-4DBD-8DFF-562ECF0FB098}"/>
              </a:ext>
            </a:extLst>
          </p:cNvPr>
          <p:cNvSpPr/>
          <p:nvPr/>
        </p:nvSpPr>
        <p:spPr>
          <a:xfrm>
            <a:off x="7787939" y="6515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스티로폼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1D6B61C-FF6D-4A7F-8490-93CC602E605F}"/>
              </a:ext>
            </a:extLst>
          </p:cNvPr>
          <p:cNvSpPr/>
          <p:nvPr/>
        </p:nvSpPr>
        <p:spPr>
          <a:xfrm>
            <a:off x="14935200" y="6515100"/>
            <a:ext cx="2894400" cy="1522800"/>
          </a:xfrm>
          <a:prstGeom prst="roundRect">
            <a:avLst/>
          </a:prstGeom>
          <a:solidFill>
            <a:srgbClr val="0C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종이팩류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E22FD5-3CCA-4657-9D3C-0960C3E703B1}"/>
              </a:ext>
            </a:extLst>
          </p:cNvPr>
          <p:cNvSpPr txBox="1"/>
          <p:nvPr/>
        </p:nvSpPr>
        <p:spPr>
          <a:xfrm>
            <a:off x="14935199" y="8123083"/>
            <a:ext cx="2666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종이컵</a:t>
            </a:r>
            <a:r>
              <a:rPr lang="en-US" altLang="ko-KR" sz="24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, </a:t>
            </a:r>
            <a:r>
              <a:rPr lang="ko-KR" altLang="en-US" sz="2400" dirty="0" err="1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우유갑</a:t>
            </a:r>
            <a:endParaRPr lang="en-US" altLang="ko-KR" sz="2400" dirty="0">
              <a:latin typeface="Gothic A1 Bold" panose="020B0600000101010101" charset="-127"/>
              <a:ea typeface="Gothic A1 Bold" panose="020B0600000101010101" charset="-127"/>
              <a:cs typeface="Gothic A1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0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4707"/>
            <a:ext cx="18288000" cy="1709738"/>
          </a:xfrm>
          <a:prstGeom prst="rect">
            <a:avLst/>
          </a:prstGeom>
          <a:solidFill>
            <a:srgbClr val="0CAE65"/>
          </a:solidFill>
        </p:spPr>
      </p:sp>
      <p:grpSp>
        <p:nvGrpSpPr>
          <p:cNvPr id="12" name="Group 12"/>
          <p:cNvGrpSpPr/>
          <p:nvPr/>
        </p:nvGrpSpPr>
        <p:grpSpPr>
          <a:xfrm>
            <a:off x="2367829" y="285463"/>
            <a:ext cx="13552341" cy="2444461"/>
            <a:chOff x="0" y="-7631"/>
            <a:chExt cx="18374588" cy="323613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31"/>
              <a:ext cx="18374588" cy="1692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ko-KR" altLang="en-US" sz="9000" dirty="0">
                  <a:solidFill>
                    <a:schemeClr val="bg1"/>
                  </a:solidFill>
                  <a:ea typeface="Gothic A1 Bold"/>
                </a:rPr>
                <a:t>학습 성능 평가</a:t>
              </a:r>
              <a:endParaRPr lang="en-US" sz="9000" dirty="0">
                <a:solidFill>
                  <a:schemeClr val="bg1"/>
                </a:solidFill>
                <a:ea typeface="Gothic A1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10354"/>
              <a:ext cx="18374588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 lang="en-US" sz="3500" dirty="0">
                <a:solidFill>
                  <a:schemeClr val="bg1"/>
                </a:solidFill>
                <a:ea typeface="Gothic A1 Bold Bold"/>
              </a:endParaRPr>
            </a:p>
          </p:txBody>
        </p:sp>
      </p:grp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119D8AB0-9F8E-46D1-8B3F-462BE3630D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006976"/>
              </p:ext>
            </p:extLst>
          </p:nvPr>
        </p:nvGraphicFramePr>
        <p:xfrm>
          <a:off x="228600" y="2729924"/>
          <a:ext cx="17907000" cy="7129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1CEEEE-F6B6-4942-8CA5-EE8B63D7D27F}"/>
              </a:ext>
            </a:extLst>
          </p:cNvPr>
          <p:cNvSpPr txBox="1"/>
          <p:nvPr/>
        </p:nvSpPr>
        <p:spPr>
          <a:xfrm>
            <a:off x="5981699" y="1935473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IOU threshold 50%,</a:t>
            </a:r>
            <a:r>
              <a:rPr lang="ko-KR" altLang="en-US" sz="28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</a:t>
            </a:r>
            <a:r>
              <a:rPr lang="en-US" altLang="ko-KR" sz="2800" dirty="0" err="1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mAP</a:t>
            </a:r>
            <a:r>
              <a:rPr lang="en-US" altLang="ko-KR" sz="28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91.90%</a:t>
            </a:r>
            <a:r>
              <a:rPr lang="ko-KR" altLang="en-US" sz="2800" dirty="0"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57A14-3AC5-4D5E-9C5D-70BCA3033C98}"/>
              </a:ext>
            </a:extLst>
          </p:cNvPr>
          <p:cNvSpPr/>
          <p:nvPr/>
        </p:nvSpPr>
        <p:spPr>
          <a:xfrm>
            <a:off x="10744200" y="2757486"/>
            <a:ext cx="533400" cy="1335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D85DA4-DAF8-08A4-B213-599C88B160A0}"/>
              </a:ext>
            </a:extLst>
          </p:cNvPr>
          <p:cNvSpPr/>
          <p:nvPr/>
        </p:nvSpPr>
        <p:spPr>
          <a:xfrm>
            <a:off x="11513820" y="3977640"/>
            <a:ext cx="533400" cy="1335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5321115" cy="10287000"/>
          </a:xfrm>
          <a:prstGeom prst="rect">
            <a:avLst/>
          </a:prstGeom>
          <a:solidFill>
            <a:srgbClr val="0CAE65"/>
          </a:solidFill>
        </p:spPr>
      </p:sp>
      <p:sp>
        <p:nvSpPr>
          <p:cNvPr id="5" name="TextBox 5"/>
          <p:cNvSpPr txBox="1"/>
          <p:nvPr/>
        </p:nvSpPr>
        <p:spPr>
          <a:xfrm>
            <a:off x="228600" y="876300"/>
            <a:ext cx="4853217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ko-KR" altLang="en-US" sz="9000" dirty="0">
                <a:solidFill>
                  <a:srgbClr val="FFFFFF"/>
                </a:solidFill>
                <a:ea typeface="Gothic A1 Bold"/>
              </a:rPr>
              <a:t>작동 원리</a:t>
            </a:r>
            <a:endParaRPr lang="en-US" sz="9000" dirty="0">
              <a:solidFill>
                <a:srgbClr val="FFFFFF"/>
              </a:solidFill>
              <a:ea typeface="Gothic A1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006070" y="8143317"/>
            <a:ext cx="11900930" cy="1007325"/>
            <a:chOff x="0" y="84870"/>
            <a:chExt cx="5729216" cy="6082674"/>
          </a:xfrm>
        </p:grpSpPr>
        <p:sp>
          <p:nvSpPr>
            <p:cNvPr id="7" name="TextBox 7"/>
            <p:cNvSpPr txBox="1"/>
            <p:nvPr/>
          </p:nvSpPr>
          <p:spPr>
            <a:xfrm>
              <a:off x="0" y="84870"/>
              <a:ext cx="5729216" cy="32523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ko-KR" altLang="en-US" sz="3500" dirty="0">
                  <a:solidFill>
                    <a:srgbClr val="0CAE65"/>
                  </a:solidFill>
                  <a:ea typeface="Gothic A1 Bold Bold"/>
                </a:rPr>
                <a:t>서버에서 객체 탐지 후</a:t>
              </a:r>
              <a:r>
                <a:rPr lang="en-US" altLang="ko-KR" sz="3500" dirty="0">
                  <a:solidFill>
                    <a:srgbClr val="0CAE65"/>
                  </a:solidFill>
                  <a:ea typeface="Gothic A1 Bold Bold"/>
                </a:rPr>
                <a:t>,</a:t>
              </a:r>
              <a:r>
                <a:rPr lang="ko-KR" altLang="en-US" sz="3500" dirty="0">
                  <a:solidFill>
                    <a:srgbClr val="0CAE65"/>
                  </a:solidFill>
                  <a:ea typeface="Gothic A1 Bold Bold"/>
                </a:rPr>
                <a:t> 결과를 앱으로 전송</a:t>
              </a:r>
              <a:endParaRPr lang="en-US" sz="3500" dirty="0">
                <a:solidFill>
                  <a:srgbClr val="0CAE65"/>
                </a:solidFill>
                <a:ea typeface="Gothic A1 Bold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32424"/>
              <a:ext cx="5729216" cy="2335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ko-KR" altLang="en-US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앱에서 보낸 이미지를 저장하고 객체 탐지의 결과인 </a:t>
              </a:r>
              <a:r>
                <a:rPr lang="en-US" altLang="ko-KR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json</a:t>
              </a:r>
              <a:r>
                <a:rPr lang="ko-KR" altLang="en-US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파일을 앱으로 전송합니다</a:t>
              </a:r>
              <a:r>
                <a:rPr lang="en-US" altLang="ko-KR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.</a:t>
              </a:r>
              <a:endParaRPr lang="en-US" sz="2400" dirty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43601" y="1241307"/>
            <a:ext cx="9905999" cy="889920"/>
            <a:chOff x="0" y="-60182"/>
            <a:chExt cx="5729216" cy="419314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0182"/>
              <a:ext cx="5729216" cy="2537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500" dirty="0">
                  <a:solidFill>
                    <a:srgbClr val="0CAE65"/>
                  </a:solidFill>
                  <a:ea typeface="Gothic A1 Bold Bold"/>
                </a:rPr>
                <a:t>앱에서 이미지를 서버로 전송</a:t>
              </a:r>
              <a:endParaRPr lang="en-US" sz="3500" dirty="0">
                <a:solidFill>
                  <a:srgbClr val="0CAE65"/>
                </a:solidFill>
                <a:ea typeface="Gothic A1 Bol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121223"/>
              <a:ext cx="5729216" cy="1011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altLang="ko-KR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Retrofit </a:t>
              </a:r>
              <a:r>
                <a:rPr lang="ko-KR" altLang="en-US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라이브러리를 이용해 </a:t>
              </a:r>
              <a:r>
                <a:rPr lang="en-US" altLang="ko-KR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Form-data </a:t>
              </a:r>
              <a:r>
                <a:rPr lang="ko-KR" altLang="en-US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형식으로 이미지를 전송합니다</a:t>
              </a:r>
              <a:r>
                <a:rPr lang="en-US" altLang="ko-KR" sz="2400" dirty="0">
                  <a:solidFill>
                    <a:srgbClr val="212122"/>
                  </a:solidFill>
                  <a:latin typeface="Gothic A1 Bold" panose="020B0600000101010101" charset="-127"/>
                  <a:ea typeface="Gothic A1 Bold" panose="020B0600000101010101" charset="-127"/>
                  <a:cs typeface="Gothic A1 Bold" panose="020B0600000101010101" charset="-127"/>
                </a:rPr>
                <a:t>.</a:t>
              </a:r>
              <a:endParaRPr lang="en-US" sz="2400" dirty="0">
                <a:solidFill>
                  <a:srgbClr val="212122"/>
                </a:solidFill>
                <a:latin typeface="Gothic A1 Bold" panose="020B0600000101010101" charset="-127"/>
                <a:ea typeface="Gothic A1 Bold" panose="020B0600000101010101" charset="-127"/>
                <a:cs typeface="Gothic A1 Bold" panose="020B0600000101010101" charset="-127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5800" y="6743700"/>
            <a:ext cx="4134965" cy="59379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D62F71-0203-4E49-8997-375667675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3848100"/>
            <a:ext cx="2753586" cy="2753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2FDEB8-3853-4BE0-8C5B-FA8E2614E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848100"/>
            <a:ext cx="2754000" cy="27540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3A1D79D-D37D-4DBF-B059-22CDBA9DC267}"/>
              </a:ext>
            </a:extLst>
          </p:cNvPr>
          <p:cNvCxnSpPr/>
          <p:nvPr/>
        </p:nvCxnSpPr>
        <p:spPr>
          <a:xfrm>
            <a:off x="9220200" y="4305300"/>
            <a:ext cx="4267200" cy="0"/>
          </a:xfrm>
          <a:prstGeom prst="straightConnector1">
            <a:avLst/>
          </a:prstGeom>
          <a:ln w="127000">
            <a:solidFill>
              <a:schemeClr val="tx1"/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6F936D-44B9-4981-9AC1-079109255723}"/>
              </a:ext>
            </a:extLst>
          </p:cNvPr>
          <p:cNvCxnSpPr/>
          <p:nvPr/>
        </p:nvCxnSpPr>
        <p:spPr>
          <a:xfrm>
            <a:off x="9220200" y="6057900"/>
            <a:ext cx="4267200" cy="0"/>
          </a:xfrm>
          <a:prstGeom prst="straightConnector1">
            <a:avLst/>
          </a:prstGeom>
          <a:ln w="127000">
            <a:solidFill>
              <a:schemeClr val="tx1"/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4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667</Words>
  <Application>Microsoft Office PowerPoint</Application>
  <PresentationFormat>사용자 지정</PresentationFormat>
  <Paragraphs>141</Paragraphs>
  <Slides>21</Slides>
  <Notes>10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Calibri</vt:lpstr>
      <vt:lpstr>맑은 고딕</vt:lpstr>
      <vt:lpstr>Gothic A1 Bold</vt:lpstr>
      <vt:lpstr>Noto Sans KR</vt:lpstr>
      <vt:lpstr>Gothic A1 Bold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및 파란색 얇은 기하학적 선 비영리 단체 피치 덱 피치 덱 프레젠테이션</dc:title>
  <dc:creator>princ</dc:creator>
  <cp:lastModifiedBy>user</cp:lastModifiedBy>
  <cp:revision>79</cp:revision>
  <dcterms:created xsi:type="dcterms:W3CDTF">2006-08-16T00:00:00Z</dcterms:created>
  <dcterms:modified xsi:type="dcterms:W3CDTF">2022-05-26T08:31:58Z</dcterms:modified>
  <dc:identifier>DAFBTEHFyYs</dc:identifier>
</cp:coreProperties>
</file>